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League Spartan" charset="1" panose="00000800000000000000"/>
      <p:regular r:id="rId27"/>
    </p:embeddedFont>
    <p:embeddedFont>
      <p:font typeface="Kollektif" charset="1" panose="020B0604020101010102"/>
      <p:regular r:id="rId28"/>
    </p:embeddedFont>
    <p:embeddedFont>
      <p:font typeface="Kollektif Bold" charset="1" panose="020B0604020101010102"/>
      <p:regular r:id="rId29"/>
    </p:embeddedFont>
    <p:embeddedFont>
      <p:font typeface="Bernoru" charset="1" panose="00000A00000000000000"/>
      <p:regular r:id="rId30"/>
    </p:embeddedFont>
    <p:embeddedFont>
      <p:font typeface="Canva Sans Bold" charset="1" panose="020B08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11" Target="../media/image30.jpe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jpeg" Type="http://schemas.openxmlformats.org/officeDocument/2006/relationships/image"/><Relationship Id="rId7" Target="../media/image26.jpeg" Type="http://schemas.openxmlformats.org/officeDocument/2006/relationships/image"/><Relationship Id="rId8" Target="../media/image27.jpeg" Type="http://schemas.openxmlformats.org/officeDocument/2006/relationships/image"/><Relationship Id="rId9" Target="../media/image2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jpeg" Type="http://schemas.openxmlformats.org/officeDocument/2006/relationships/image"/><Relationship Id="rId4" Target="../media/image36.jpeg" Type="http://schemas.openxmlformats.org/officeDocument/2006/relationships/image"/><Relationship Id="rId5" Target="../media/image3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jpeg" Type="http://schemas.openxmlformats.org/officeDocument/2006/relationships/image"/><Relationship Id="rId4" Target="../media/image42.jpeg" Type="http://schemas.openxmlformats.org/officeDocument/2006/relationships/image"/><Relationship Id="rId5" Target="../media/image43.jpeg" Type="http://schemas.openxmlformats.org/officeDocument/2006/relationships/image"/><Relationship Id="rId6" Target="../media/image44.jpeg" Type="http://schemas.openxmlformats.org/officeDocument/2006/relationships/image"/><Relationship Id="rId7" Target="../media/image4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1803481">
            <a:off x="-1558769" y="-2721739"/>
            <a:ext cx="7821074" cy="19539727"/>
            <a:chOff x="0" y="0"/>
            <a:chExt cx="2059871" cy="5146266"/>
          </a:xfrm>
        </p:grpSpPr>
        <p:sp>
          <p:nvSpPr>
            <p:cNvPr name="Freeform 3" id="3"/>
            <p:cNvSpPr/>
            <p:nvPr/>
          </p:nvSpPr>
          <p:spPr>
            <a:xfrm flipH="false" flipV="false" rot="0">
              <a:off x="0" y="0"/>
              <a:ext cx="2059872" cy="5146266"/>
            </a:xfrm>
            <a:custGeom>
              <a:avLst/>
              <a:gdLst/>
              <a:ahLst/>
              <a:cxnLst/>
              <a:rect r="r" b="b" t="t" l="l"/>
              <a:pathLst>
                <a:path h="5146266" w="2059872">
                  <a:moveTo>
                    <a:pt x="0" y="0"/>
                  </a:moveTo>
                  <a:lnTo>
                    <a:pt x="2059872" y="0"/>
                  </a:lnTo>
                  <a:lnTo>
                    <a:pt x="2059872" y="5146266"/>
                  </a:lnTo>
                  <a:lnTo>
                    <a:pt x="0" y="5146266"/>
                  </a:lnTo>
                  <a:close/>
                </a:path>
              </a:pathLst>
            </a:custGeom>
            <a:solidFill>
              <a:srgbClr val="0B1320"/>
            </a:solidFill>
          </p:spPr>
        </p:sp>
        <p:sp>
          <p:nvSpPr>
            <p:cNvPr name="TextBox 4" id="4"/>
            <p:cNvSpPr txBox="true"/>
            <p:nvPr/>
          </p:nvSpPr>
          <p:spPr>
            <a:xfrm>
              <a:off x="0" y="-47625"/>
              <a:ext cx="2059871" cy="519389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425876">
            <a:off x="7248318" y="8786475"/>
            <a:ext cx="12022786" cy="2391367"/>
            <a:chOff x="0" y="0"/>
            <a:chExt cx="3166495" cy="629825"/>
          </a:xfrm>
        </p:grpSpPr>
        <p:sp>
          <p:nvSpPr>
            <p:cNvPr name="Freeform 6" id="6"/>
            <p:cNvSpPr/>
            <p:nvPr/>
          </p:nvSpPr>
          <p:spPr>
            <a:xfrm flipH="false" flipV="false" rot="0">
              <a:off x="0" y="0"/>
              <a:ext cx="3166495" cy="629825"/>
            </a:xfrm>
            <a:custGeom>
              <a:avLst/>
              <a:gdLst/>
              <a:ahLst/>
              <a:cxnLst/>
              <a:rect r="r" b="b" t="t" l="l"/>
              <a:pathLst>
                <a:path h="629825" w="3166495">
                  <a:moveTo>
                    <a:pt x="0" y="0"/>
                  </a:moveTo>
                  <a:lnTo>
                    <a:pt x="3166495" y="0"/>
                  </a:lnTo>
                  <a:lnTo>
                    <a:pt x="3166495" y="629825"/>
                  </a:lnTo>
                  <a:lnTo>
                    <a:pt x="0" y="629825"/>
                  </a:lnTo>
                  <a:close/>
                </a:path>
              </a:pathLst>
            </a:custGeom>
            <a:solidFill>
              <a:srgbClr val="497183"/>
            </a:solidFill>
          </p:spPr>
        </p:sp>
        <p:sp>
          <p:nvSpPr>
            <p:cNvPr name="TextBox 7" id="7"/>
            <p:cNvSpPr txBox="true"/>
            <p:nvPr/>
          </p:nvSpPr>
          <p:spPr>
            <a:xfrm>
              <a:off x="0" y="-47625"/>
              <a:ext cx="3166495" cy="67745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486572" y="4222633"/>
            <a:ext cx="10772728" cy="1809640"/>
          </a:xfrm>
          <a:prstGeom prst="rect">
            <a:avLst/>
          </a:prstGeom>
        </p:spPr>
        <p:txBody>
          <a:bodyPr anchor="t" rtlCol="false" tIns="0" lIns="0" bIns="0" rIns="0">
            <a:spAutoFit/>
          </a:bodyPr>
          <a:lstStyle/>
          <a:p>
            <a:pPr algn="r">
              <a:lnSpc>
                <a:spcPts val="14706"/>
              </a:lnSpc>
            </a:pPr>
            <a:r>
              <a:rPr lang="en-US" sz="10504">
                <a:solidFill>
                  <a:srgbClr val="0B1320"/>
                </a:solidFill>
                <a:latin typeface="League Spartan"/>
                <a:ea typeface="League Spartan"/>
                <a:cs typeface="League Spartan"/>
                <a:sym typeface="League Spartan"/>
              </a:rPr>
              <a:t>Guardian-Call</a:t>
            </a:r>
          </a:p>
        </p:txBody>
      </p:sp>
      <p:sp>
        <p:nvSpPr>
          <p:cNvPr name="TextBox 9" id="9"/>
          <p:cNvSpPr txBox="true"/>
          <p:nvPr/>
        </p:nvSpPr>
        <p:spPr>
          <a:xfrm rot="0">
            <a:off x="3103035" y="5918099"/>
            <a:ext cx="14156265" cy="538415"/>
          </a:xfrm>
          <a:prstGeom prst="rect">
            <a:avLst/>
          </a:prstGeom>
        </p:spPr>
        <p:txBody>
          <a:bodyPr anchor="t" rtlCol="false" tIns="0" lIns="0" bIns="0" rIns="0">
            <a:spAutoFit/>
          </a:bodyPr>
          <a:lstStyle/>
          <a:p>
            <a:pPr algn="r">
              <a:lnSpc>
                <a:spcPts val="3923"/>
              </a:lnSpc>
            </a:pPr>
            <a:r>
              <a:rPr lang="en-US" sz="2802" spc="686">
                <a:solidFill>
                  <a:srgbClr val="1C3F60"/>
                </a:solidFill>
                <a:latin typeface="Kollektif"/>
                <a:ea typeface="Kollektif"/>
                <a:cs typeface="Kollektif"/>
                <a:sym typeface="Kollektif"/>
              </a:rPr>
              <a:t>Adult and disabled care taking device</a:t>
            </a:r>
          </a:p>
        </p:txBody>
      </p:sp>
      <p:sp>
        <p:nvSpPr>
          <p:cNvPr name="TextBox 10" id="10"/>
          <p:cNvSpPr txBox="true"/>
          <p:nvPr/>
        </p:nvSpPr>
        <p:spPr>
          <a:xfrm rot="0">
            <a:off x="1022587" y="8512737"/>
            <a:ext cx="6949850" cy="646503"/>
          </a:xfrm>
          <a:prstGeom prst="rect">
            <a:avLst/>
          </a:prstGeom>
        </p:spPr>
        <p:txBody>
          <a:bodyPr anchor="t" rtlCol="false" tIns="0" lIns="0" bIns="0" rIns="0">
            <a:spAutoFit/>
          </a:bodyPr>
          <a:lstStyle/>
          <a:p>
            <a:pPr algn="l">
              <a:lnSpc>
                <a:spcPts val="4790"/>
              </a:lnSpc>
            </a:pPr>
            <a:r>
              <a:rPr lang="en-US" sz="3422">
                <a:solidFill>
                  <a:srgbClr val="F3F6FA"/>
                </a:solidFill>
                <a:latin typeface="Kollektif"/>
                <a:ea typeface="Kollektif"/>
                <a:cs typeface="Kollektif"/>
                <a:sym typeface="Kollektif"/>
              </a:rPr>
              <a:t>Tech Wizards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8914360">
            <a:off x="9984547" y="-3000392"/>
            <a:ext cx="8093176" cy="5501063"/>
            <a:chOff x="0" y="0"/>
            <a:chExt cx="2131536" cy="1448840"/>
          </a:xfrm>
        </p:grpSpPr>
        <p:sp>
          <p:nvSpPr>
            <p:cNvPr name="Freeform 3" id="3"/>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CBDDEC"/>
            </a:solidFill>
          </p:spPr>
        </p:sp>
        <p:sp>
          <p:nvSpPr>
            <p:cNvPr name="TextBox 4" id="4"/>
            <p:cNvSpPr txBox="true"/>
            <p:nvPr/>
          </p:nvSpPr>
          <p:spPr>
            <a:xfrm>
              <a:off x="0" y="-47625"/>
              <a:ext cx="2131536" cy="14964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8914360">
            <a:off x="10136947" y="-2847992"/>
            <a:ext cx="8093176" cy="5501063"/>
            <a:chOff x="0" y="0"/>
            <a:chExt cx="2131536" cy="1448840"/>
          </a:xfrm>
        </p:grpSpPr>
        <p:sp>
          <p:nvSpPr>
            <p:cNvPr name="Freeform 6" id="6"/>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CBDDEC"/>
            </a:solidFill>
          </p:spPr>
        </p:sp>
        <p:sp>
          <p:nvSpPr>
            <p:cNvPr name="TextBox 7" id="7"/>
            <p:cNvSpPr txBox="true"/>
            <p:nvPr/>
          </p:nvSpPr>
          <p:spPr>
            <a:xfrm>
              <a:off x="0" y="-47625"/>
              <a:ext cx="2131536" cy="14964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28568" y="1553537"/>
            <a:ext cx="8203064" cy="5906574"/>
          </a:xfrm>
          <a:custGeom>
            <a:avLst/>
            <a:gdLst/>
            <a:ahLst/>
            <a:cxnLst/>
            <a:rect r="r" b="b" t="t" l="l"/>
            <a:pathLst>
              <a:path h="5906574" w="8203064">
                <a:moveTo>
                  <a:pt x="0" y="0"/>
                </a:moveTo>
                <a:lnTo>
                  <a:pt x="8203065" y="0"/>
                </a:lnTo>
                <a:lnTo>
                  <a:pt x="8203065" y="5906573"/>
                </a:lnTo>
                <a:lnTo>
                  <a:pt x="0" y="5906573"/>
                </a:lnTo>
                <a:lnTo>
                  <a:pt x="0" y="0"/>
                </a:lnTo>
                <a:close/>
              </a:path>
            </a:pathLst>
          </a:custGeom>
          <a:blipFill>
            <a:blip r:embed="rId2"/>
            <a:stretch>
              <a:fillRect l="0" t="0" r="0" b="0"/>
            </a:stretch>
          </a:blipFill>
        </p:spPr>
      </p:sp>
      <p:sp>
        <p:nvSpPr>
          <p:cNvPr name="Freeform 9" id="9"/>
          <p:cNvSpPr/>
          <p:nvPr/>
        </p:nvSpPr>
        <p:spPr>
          <a:xfrm flipH="false" flipV="false" rot="0">
            <a:off x="12095590" y="5767497"/>
            <a:ext cx="5620850" cy="4334724"/>
          </a:xfrm>
          <a:custGeom>
            <a:avLst/>
            <a:gdLst/>
            <a:ahLst/>
            <a:cxnLst/>
            <a:rect r="r" b="b" t="t" l="l"/>
            <a:pathLst>
              <a:path h="4334724" w="5620850">
                <a:moveTo>
                  <a:pt x="0" y="0"/>
                </a:moveTo>
                <a:lnTo>
                  <a:pt x="5620850" y="0"/>
                </a:lnTo>
                <a:lnTo>
                  <a:pt x="5620850" y="4334723"/>
                </a:lnTo>
                <a:lnTo>
                  <a:pt x="0" y="4334723"/>
                </a:lnTo>
                <a:lnTo>
                  <a:pt x="0" y="0"/>
                </a:lnTo>
                <a:close/>
              </a:path>
            </a:pathLst>
          </a:custGeom>
          <a:blipFill>
            <a:blip r:embed="rId3"/>
            <a:stretch>
              <a:fillRect l="0" t="0" r="0" b="0"/>
            </a:stretch>
          </a:blipFill>
        </p:spPr>
      </p:sp>
      <p:sp>
        <p:nvSpPr>
          <p:cNvPr name="Freeform 10" id="10"/>
          <p:cNvSpPr/>
          <p:nvPr/>
        </p:nvSpPr>
        <p:spPr>
          <a:xfrm flipH="false" flipV="false" rot="0">
            <a:off x="12095590" y="1346602"/>
            <a:ext cx="5718708" cy="4420894"/>
          </a:xfrm>
          <a:custGeom>
            <a:avLst/>
            <a:gdLst/>
            <a:ahLst/>
            <a:cxnLst/>
            <a:rect r="r" b="b" t="t" l="l"/>
            <a:pathLst>
              <a:path h="4420894" w="5718708">
                <a:moveTo>
                  <a:pt x="0" y="0"/>
                </a:moveTo>
                <a:lnTo>
                  <a:pt x="5718708" y="0"/>
                </a:lnTo>
                <a:lnTo>
                  <a:pt x="5718708" y="4420895"/>
                </a:lnTo>
                <a:lnTo>
                  <a:pt x="0" y="4420895"/>
                </a:lnTo>
                <a:lnTo>
                  <a:pt x="0" y="0"/>
                </a:lnTo>
                <a:close/>
              </a:path>
            </a:pathLst>
          </a:custGeom>
          <a:blipFill>
            <a:blip r:embed="rId4"/>
            <a:stretch>
              <a:fillRect l="0" t="0" r="0" b="0"/>
            </a:stretch>
          </a:blipFill>
        </p:spPr>
      </p:sp>
      <p:sp>
        <p:nvSpPr>
          <p:cNvPr name="Freeform 11" id="11"/>
          <p:cNvSpPr/>
          <p:nvPr/>
        </p:nvSpPr>
        <p:spPr>
          <a:xfrm flipH="false" flipV="false" rot="0">
            <a:off x="5734833" y="7602167"/>
            <a:ext cx="3561567" cy="2727556"/>
          </a:xfrm>
          <a:custGeom>
            <a:avLst/>
            <a:gdLst/>
            <a:ahLst/>
            <a:cxnLst/>
            <a:rect r="r" b="b" t="t" l="l"/>
            <a:pathLst>
              <a:path h="2727556" w="3561567">
                <a:moveTo>
                  <a:pt x="0" y="0"/>
                </a:moveTo>
                <a:lnTo>
                  <a:pt x="3561567" y="0"/>
                </a:lnTo>
                <a:lnTo>
                  <a:pt x="3561567" y="2727556"/>
                </a:lnTo>
                <a:lnTo>
                  <a:pt x="0" y="2727556"/>
                </a:lnTo>
                <a:lnTo>
                  <a:pt x="0" y="0"/>
                </a:lnTo>
                <a:close/>
              </a:path>
            </a:pathLst>
          </a:custGeom>
          <a:blipFill>
            <a:blip r:embed="rId5"/>
            <a:stretch>
              <a:fillRect l="0" t="0" r="0" b="0"/>
            </a:stretch>
          </a:blipFill>
        </p:spPr>
      </p:sp>
      <p:sp>
        <p:nvSpPr>
          <p:cNvPr name="Freeform 12" id="12"/>
          <p:cNvSpPr/>
          <p:nvPr/>
        </p:nvSpPr>
        <p:spPr>
          <a:xfrm flipH="false" flipV="false" rot="0">
            <a:off x="1028700" y="7644890"/>
            <a:ext cx="3467769" cy="2642110"/>
          </a:xfrm>
          <a:custGeom>
            <a:avLst/>
            <a:gdLst/>
            <a:ahLst/>
            <a:cxnLst/>
            <a:rect r="r" b="b" t="t" l="l"/>
            <a:pathLst>
              <a:path h="2642110" w="3467769">
                <a:moveTo>
                  <a:pt x="0" y="0"/>
                </a:moveTo>
                <a:lnTo>
                  <a:pt x="3467769" y="0"/>
                </a:lnTo>
                <a:lnTo>
                  <a:pt x="3467769" y="2642110"/>
                </a:lnTo>
                <a:lnTo>
                  <a:pt x="0" y="2642110"/>
                </a:lnTo>
                <a:lnTo>
                  <a:pt x="0" y="0"/>
                </a:lnTo>
                <a:close/>
              </a:path>
            </a:pathLst>
          </a:custGeom>
          <a:blipFill>
            <a:blip r:embed="rId6"/>
            <a:stretch>
              <a:fillRect l="0" t="0" r="0" b="0"/>
            </a:stretch>
          </a:blipFill>
        </p:spPr>
      </p:sp>
      <p:sp>
        <p:nvSpPr>
          <p:cNvPr name="TextBox 13" id="13"/>
          <p:cNvSpPr txBox="true"/>
          <p:nvPr/>
        </p:nvSpPr>
        <p:spPr>
          <a:xfrm rot="0">
            <a:off x="1028700" y="225855"/>
            <a:ext cx="13461788" cy="1120748"/>
          </a:xfrm>
          <a:prstGeom prst="rect">
            <a:avLst/>
          </a:prstGeom>
        </p:spPr>
        <p:txBody>
          <a:bodyPr anchor="t" rtlCol="false" tIns="0" lIns="0" bIns="0" rIns="0">
            <a:spAutoFit/>
          </a:bodyPr>
          <a:lstStyle/>
          <a:p>
            <a:pPr algn="l">
              <a:lnSpc>
                <a:spcPts val="9217"/>
              </a:lnSpc>
            </a:pPr>
            <a:r>
              <a:rPr lang="en-US" sz="6583">
                <a:solidFill>
                  <a:srgbClr val="0B1320"/>
                </a:solidFill>
                <a:latin typeface="League Spartan"/>
                <a:ea typeface="League Spartan"/>
                <a:cs typeface="League Spartan"/>
                <a:sym typeface="League Spartan"/>
              </a:rPr>
              <a:t>PCB Design - Main Unit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8914360">
            <a:off x="9984547" y="-3000392"/>
            <a:ext cx="8093176" cy="5501063"/>
            <a:chOff x="0" y="0"/>
            <a:chExt cx="2131536" cy="1448840"/>
          </a:xfrm>
        </p:grpSpPr>
        <p:sp>
          <p:nvSpPr>
            <p:cNvPr name="Freeform 3" id="3"/>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CBDDEC"/>
            </a:solidFill>
          </p:spPr>
        </p:sp>
        <p:sp>
          <p:nvSpPr>
            <p:cNvPr name="TextBox 4" id="4"/>
            <p:cNvSpPr txBox="true"/>
            <p:nvPr/>
          </p:nvSpPr>
          <p:spPr>
            <a:xfrm>
              <a:off x="0" y="-47625"/>
              <a:ext cx="2131536" cy="14964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8914360">
            <a:off x="10136947" y="-2847992"/>
            <a:ext cx="8093176" cy="5501063"/>
            <a:chOff x="0" y="0"/>
            <a:chExt cx="2131536" cy="1448840"/>
          </a:xfrm>
        </p:grpSpPr>
        <p:sp>
          <p:nvSpPr>
            <p:cNvPr name="Freeform 6" id="6"/>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CBDDEC"/>
            </a:solidFill>
          </p:spPr>
        </p:sp>
        <p:sp>
          <p:nvSpPr>
            <p:cNvPr name="TextBox 7" id="7"/>
            <p:cNvSpPr txBox="true"/>
            <p:nvPr/>
          </p:nvSpPr>
          <p:spPr>
            <a:xfrm>
              <a:off x="0" y="-47625"/>
              <a:ext cx="2131536" cy="14964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8951" y="1723706"/>
            <a:ext cx="6360643" cy="4050726"/>
          </a:xfrm>
          <a:custGeom>
            <a:avLst/>
            <a:gdLst/>
            <a:ahLst/>
            <a:cxnLst/>
            <a:rect r="r" b="b" t="t" l="l"/>
            <a:pathLst>
              <a:path h="4050726" w="6360643">
                <a:moveTo>
                  <a:pt x="0" y="0"/>
                </a:moveTo>
                <a:lnTo>
                  <a:pt x="6360643" y="0"/>
                </a:lnTo>
                <a:lnTo>
                  <a:pt x="6360643" y="4050726"/>
                </a:lnTo>
                <a:lnTo>
                  <a:pt x="0" y="4050726"/>
                </a:lnTo>
                <a:lnTo>
                  <a:pt x="0" y="0"/>
                </a:lnTo>
                <a:close/>
              </a:path>
            </a:pathLst>
          </a:custGeom>
          <a:blipFill>
            <a:blip r:embed="rId2"/>
            <a:stretch>
              <a:fillRect l="-866" t="-5419" r="0" b="-5419"/>
            </a:stretch>
          </a:blipFill>
        </p:spPr>
      </p:sp>
      <p:sp>
        <p:nvSpPr>
          <p:cNvPr name="Freeform 9" id="9"/>
          <p:cNvSpPr/>
          <p:nvPr/>
        </p:nvSpPr>
        <p:spPr>
          <a:xfrm flipH="false" flipV="false" rot="0">
            <a:off x="9705302" y="1723706"/>
            <a:ext cx="6013703" cy="4176183"/>
          </a:xfrm>
          <a:custGeom>
            <a:avLst/>
            <a:gdLst/>
            <a:ahLst/>
            <a:cxnLst/>
            <a:rect r="r" b="b" t="t" l="l"/>
            <a:pathLst>
              <a:path h="4176183" w="6013703">
                <a:moveTo>
                  <a:pt x="0" y="0"/>
                </a:moveTo>
                <a:lnTo>
                  <a:pt x="6013703" y="0"/>
                </a:lnTo>
                <a:lnTo>
                  <a:pt x="6013703" y="4176182"/>
                </a:lnTo>
                <a:lnTo>
                  <a:pt x="0" y="4176182"/>
                </a:lnTo>
                <a:lnTo>
                  <a:pt x="0" y="0"/>
                </a:lnTo>
                <a:close/>
              </a:path>
            </a:pathLst>
          </a:custGeom>
          <a:blipFill>
            <a:blip r:embed="rId3"/>
            <a:stretch>
              <a:fillRect l="0" t="0" r="0" b="0"/>
            </a:stretch>
          </a:blipFill>
        </p:spPr>
      </p:sp>
      <p:sp>
        <p:nvSpPr>
          <p:cNvPr name="Freeform 10" id="10"/>
          <p:cNvSpPr/>
          <p:nvPr/>
        </p:nvSpPr>
        <p:spPr>
          <a:xfrm flipH="false" flipV="false" rot="0">
            <a:off x="9769942" y="6060002"/>
            <a:ext cx="5949063" cy="4186882"/>
          </a:xfrm>
          <a:custGeom>
            <a:avLst/>
            <a:gdLst/>
            <a:ahLst/>
            <a:cxnLst/>
            <a:rect r="r" b="b" t="t" l="l"/>
            <a:pathLst>
              <a:path h="4186882" w="5949063">
                <a:moveTo>
                  <a:pt x="0" y="0"/>
                </a:moveTo>
                <a:lnTo>
                  <a:pt x="5949063" y="0"/>
                </a:lnTo>
                <a:lnTo>
                  <a:pt x="5949063" y="4186882"/>
                </a:lnTo>
                <a:lnTo>
                  <a:pt x="0" y="4186882"/>
                </a:lnTo>
                <a:lnTo>
                  <a:pt x="0" y="0"/>
                </a:lnTo>
                <a:close/>
              </a:path>
            </a:pathLst>
          </a:custGeom>
          <a:blipFill>
            <a:blip r:embed="rId4"/>
            <a:stretch>
              <a:fillRect l="-1095" t="0" r="-1095" b="0"/>
            </a:stretch>
          </a:blipFill>
        </p:spPr>
      </p:sp>
      <p:sp>
        <p:nvSpPr>
          <p:cNvPr name="Freeform 11" id="11"/>
          <p:cNvSpPr/>
          <p:nvPr/>
        </p:nvSpPr>
        <p:spPr>
          <a:xfrm flipH="false" flipV="false" rot="0">
            <a:off x="1398951" y="5774432"/>
            <a:ext cx="6360643" cy="4472452"/>
          </a:xfrm>
          <a:custGeom>
            <a:avLst/>
            <a:gdLst/>
            <a:ahLst/>
            <a:cxnLst/>
            <a:rect r="r" b="b" t="t" l="l"/>
            <a:pathLst>
              <a:path h="4472452" w="6360643">
                <a:moveTo>
                  <a:pt x="0" y="0"/>
                </a:moveTo>
                <a:lnTo>
                  <a:pt x="6360643" y="0"/>
                </a:lnTo>
                <a:lnTo>
                  <a:pt x="6360643" y="4472452"/>
                </a:lnTo>
                <a:lnTo>
                  <a:pt x="0" y="4472452"/>
                </a:lnTo>
                <a:lnTo>
                  <a:pt x="0" y="0"/>
                </a:lnTo>
                <a:close/>
              </a:path>
            </a:pathLst>
          </a:custGeom>
          <a:blipFill>
            <a:blip r:embed="rId5"/>
            <a:stretch>
              <a:fillRect l="0" t="0" r="0" b="0"/>
            </a:stretch>
          </a:blipFill>
        </p:spPr>
      </p:sp>
      <p:sp>
        <p:nvSpPr>
          <p:cNvPr name="TextBox 12" id="12"/>
          <p:cNvSpPr txBox="true"/>
          <p:nvPr/>
        </p:nvSpPr>
        <p:spPr>
          <a:xfrm rot="0">
            <a:off x="1028700" y="225855"/>
            <a:ext cx="13461788" cy="1120748"/>
          </a:xfrm>
          <a:prstGeom prst="rect">
            <a:avLst/>
          </a:prstGeom>
        </p:spPr>
        <p:txBody>
          <a:bodyPr anchor="t" rtlCol="false" tIns="0" lIns="0" bIns="0" rIns="0">
            <a:spAutoFit/>
          </a:bodyPr>
          <a:lstStyle/>
          <a:p>
            <a:pPr algn="l">
              <a:lnSpc>
                <a:spcPts val="9217"/>
              </a:lnSpc>
            </a:pPr>
            <a:r>
              <a:rPr lang="en-US" sz="6583">
                <a:solidFill>
                  <a:srgbClr val="0B1320"/>
                </a:solidFill>
                <a:latin typeface="League Spartan"/>
                <a:ea typeface="League Spartan"/>
                <a:cs typeface="League Spartan"/>
                <a:sym typeface="League Spartan"/>
              </a:rPr>
              <a:t>PCB Design - Button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true" flipV="false" rot="5400000">
            <a:off x="-2623119" y="-2629198"/>
            <a:ext cx="6656198" cy="5258396"/>
          </a:xfrm>
          <a:custGeom>
            <a:avLst/>
            <a:gdLst/>
            <a:ahLst/>
            <a:cxnLst/>
            <a:rect r="r" b="b" t="t" l="l"/>
            <a:pathLst>
              <a:path h="5258396" w="6656198">
                <a:moveTo>
                  <a:pt x="6656198" y="0"/>
                </a:moveTo>
                <a:lnTo>
                  <a:pt x="0" y="0"/>
                </a:lnTo>
                <a:lnTo>
                  <a:pt x="0" y="5258396"/>
                </a:lnTo>
                <a:lnTo>
                  <a:pt x="6656198" y="5258396"/>
                </a:lnTo>
                <a:lnTo>
                  <a:pt x="6656198"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7757656" y="-2318241"/>
            <a:ext cx="11205779" cy="10911627"/>
          </a:xfrm>
          <a:custGeom>
            <a:avLst/>
            <a:gdLst/>
            <a:ahLst/>
            <a:cxnLst/>
            <a:rect r="r" b="b" t="t" l="l"/>
            <a:pathLst>
              <a:path h="10911627" w="11205779">
                <a:moveTo>
                  <a:pt x="0" y="10911627"/>
                </a:moveTo>
                <a:lnTo>
                  <a:pt x="11205779" y="10911627"/>
                </a:lnTo>
                <a:lnTo>
                  <a:pt x="11205779" y="0"/>
                </a:lnTo>
                <a:lnTo>
                  <a:pt x="0" y="0"/>
                </a:lnTo>
                <a:lnTo>
                  <a:pt x="0" y="10911627"/>
                </a:lnTo>
                <a:close/>
              </a:path>
            </a:pathLst>
          </a:custGeom>
          <a:blipFill>
            <a:blip r:embed="rId4">
              <a:alphaModFix amt="65999"/>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10402021">
            <a:off x="8874479" y="9297528"/>
            <a:ext cx="9975266" cy="0"/>
          </a:xfrm>
          <a:prstGeom prst="line">
            <a:avLst/>
          </a:prstGeom>
          <a:ln cap="flat" w="38100">
            <a:solidFill>
              <a:srgbClr val="F3F6FA"/>
            </a:solidFill>
            <a:prstDash val="solid"/>
            <a:headEnd type="none" len="sm" w="sm"/>
            <a:tailEnd type="none" len="sm" w="sm"/>
          </a:ln>
        </p:spPr>
      </p:sp>
      <p:sp>
        <p:nvSpPr>
          <p:cNvPr name="AutoShape 5" id="5"/>
          <p:cNvSpPr/>
          <p:nvPr/>
        </p:nvSpPr>
        <p:spPr>
          <a:xfrm>
            <a:off x="5897880" y="5143500"/>
            <a:ext cx="6492240" cy="0"/>
          </a:xfrm>
          <a:prstGeom prst="line">
            <a:avLst/>
          </a:prstGeom>
          <a:ln cap="flat" w="38100">
            <a:solidFill>
              <a:srgbClr val="F3F6FA"/>
            </a:solidFill>
            <a:prstDash val="solid"/>
            <a:headEnd type="none" len="sm" w="sm"/>
            <a:tailEnd type="none" len="sm" w="sm"/>
          </a:ln>
        </p:spPr>
      </p:sp>
      <p:sp>
        <p:nvSpPr>
          <p:cNvPr name="TextBox 6" id="6"/>
          <p:cNvSpPr txBox="true"/>
          <p:nvPr/>
        </p:nvSpPr>
        <p:spPr>
          <a:xfrm rot="0">
            <a:off x="1028700" y="225855"/>
            <a:ext cx="13461788" cy="1120748"/>
          </a:xfrm>
          <a:prstGeom prst="rect">
            <a:avLst/>
          </a:prstGeom>
        </p:spPr>
        <p:txBody>
          <a:bodyPr anchor="t" rtlCol="false" tIns="0" lIns="0" bIns="0" rIns="0">
            <a:spAutoFit/>
          </a:bodyPr>
          <a:lstStyle/>
          <a:p>
            <a:pPr algn="l">
              <a:lnSpc>
                <a:spcPts val="9217"/>
              </a:lnSpc>
            </a:pPr>
            <a:r>
              <a:rPr lang="en-US" sz="6583">
                <a:solidFill>
                  <a:srgbClr val="0B1320"/>
                </a:solidFill>
                <a:latin typeface="League Spartan"/>
                <a:ea typeface="League Spartan"/>
                <a:cs typeface="League Spartan"/>
                <a:sym typeface="League Spartan"/>
              </a:rPr>
              <a:t>Enclosure design - Main Unit</a:t>
            </a:r>
          </a:p>
        </p:txBody>
      </p:sp>
      <p:sp>
        <p:nvSpPr>
          <p:cNvPr name="TextBox 7" id="7"/>
          <p:cNvSpPr txBox="true"/>
          <p:nvPr/>
        </p:nvSpPr>
        <p:spPr>
          <a:xfrm rot="0">
            <a:off x="2608215" y="9337704"/>
            <a:ext cx="1451928" cy="554991"/>
          </a:xfrm>
          <a:prstGeom prst="rect">
            <a:avLst/>
          </a:prstGeom>
        </p:spPr>
        <p:txBody>
          <a:bodyPr anchor="t" rtlCol="false" tIns="0" lIns="0" bIns="0" rIns="0">
            <a:spAutoFit/>
          </a:bodyPr>
          <a:lstStyle/>
          <a:p>
            <a:pPr algn="ctr">
              <a:lnSpc>
                <a:spcPts val="4059"/>
              </a:lnSpc>
              <a:spcBef>
                <a:spcPct val="0"/>
              </a:spcBef>
            </a:pPr>
            <a:r>
              <a:rPr lang="en-US" sz="2899">
                <a:solidFill>
                  <a:srgbClr val="0B1320"/>
                </a:solidFill>
                <a:latin typeface="Kollektif"/>
                <a:ea typeface="Kollektif"/>
                <a:cs typeface="Kollektif"/>
                <a:sym typeface="Kollektif"/>
              </a:rPr>
              <a:t>Top view</a:t>
            </a:r>
          </a:p>
        </p:txBody>
      </p:sp>
      <p:sp>
        <p:nvSpPr>
          <p:cNvPr name="TextBox 8" id="8"/>
          <p:cNvSpPr txBox="true"/>
          <p:nvPr/>
        </p:nvSpPr>
        <p:spPr>
          <a:xfrm rot="0">
            <a:off x="7784073" y="5416911"/>
            <a:ext cx="1653223" cy="554991"/>
          </a:xfrm>
          <a:prstGeom prst="rect">
            <a:avLst/>
          </a:prstGeom>
        </p:spPr>
        <p:txBody>
          <a:bodyPr anchor="t" rtlCol="false" tIns="0" lIns="0" bIns="0" rIns="0">
            <a:spAutoFit/>
          </a:bodyPr>
          <a:lstStyle/>
          <a:p>
            <a:pPr algn="ctr">
              <a:lnSpc>
                <a:spcPts val="4059"/>
              </a:lnSpc>
              <a:spcBef>
                <a:spcPct val="0"/>
              </a:spcBef>
            </a:pPr>
            <a:r>
              <a:rPr lang="en-US" sz="2899">
                <a:solidFill>
                  <a:srgbClr val="0B1320"/>
                </a:solidFill>
                <a:latin typeface="Kollektif"/>
                <a:ea typeface="Kollektif"/>
                <a:cs typeface="Kollektif"/>
                <a:sym typeface="Kollektif"/>
              </a:rPr>
              <a:t>Back view</a:t>
            </a:r>
          </a:p>
        </p:txBody>
      </p:sp>
      <p:sp>
        <p:nvSpPr>
          <p:cNvPr name="TextBox 9" id="9"/>
          <p:cNvSpPr txBox="true"/>
          <p:nvPr/>
        </p:nvSpPr>
        <p:spPr>
          <a:xfrm rot="0">
            <a:off x="7469240" y="9243215"/>
            <a:ext cx="2459831" cy="554991"/>
          </a:xfrm>
          <a:prstGeom prst="rect">
            <a:avLst/>
          </a:prstGeom>
        </p:spPr>
        <p:txBody>
          <a:bodyPr anchor="t" rtlCol="false" tIns="0" lIns="0" bIns="0" rIns="0">
            <a:spAutoFit/>
          </a:bodyPr>
          <a:lstStyle/>
          <a:p>
            <a:pPr algn="ctr">
              <a:lnSpc>
                <a:spcPts val="4059"/>
              </a:lnSpc>
              <a:spcBef>
                <a:spcPct val="0"/>
              </a:spcBef>
            </a:pPr>
            <a:r>
              <a:rPr lang="en-US" sz="2899">
                <a:solidFill>
                  <a:srgbClr val="0B1320"/>
                </a:solidFill>
                <a:latin typeface="Kollektif"/>
                <a:ea typeface="Kollektif"/>
                <a:cs typeface="Kollektif"/>
                <a:sym typeface="Kollektif"/>
              </a:rPr>
              <a:t>Right side view</a:t>
            </a:r>
          </a:p>
        </p:txBody>
      </p:sp>
      <p:sp>
        <p:nvSpPr>
          <p:cNvPr name="TextBox 10" id="10"/>
          <p:cNvSpPr txBox="true"/>
          <p:nvPr/>
        </p:nvSpPr>
        <p:spPr>
          <a:xfrm rot="0">
            <a:off x="2477881" y="5416911"/>
            <a:ext cx="1712595" cy="554991"/>
          </a:xfrm>
          <a:prstGeom prst="rect">
            <a:avLst/>
          </a:prstGeom>
        </p:spPr>
        <p:txBody>
          <a:bodyPr anchor="t" rtlCol="false" tIns="0" lIns="0" bIns="0" rIns="0">
            <a:spAutoFit/>
          </a:bodyPr>
          <a:lstStyle/>
          <a:p>
            <a:pPr algn="ctr">
              <a:lnSpc>
                <a:spcPts val="4059"/>
              </a:lnSpc>
              <a:spcBef>
                <a:spcPct val="0"/>
              </a:spcBef>
            </a:pPr>
            <a:r>
              <a:rPr lang="en-US" sz="2899">
                <a:solidFill>
                  <a:srgbClr val="0B1320"/>
                </a:solidFill>
                <a:latin typeface="Kollektif"/>
                <a:ea typeface="Kollektif"/>
                <a:cs typeface="Kollektif"/>
                <a:sym typeface="Kollektif"/>
              </a:rPr>
              <a:t>Front view</a:t>
            </a:r>
          </a:p>
        </p:txBody>
      </p:sp>
      <p:sp>
        <p:nvSpPr>
          <p:cNvPr name="TextBox 11" id="11"/>
          <p:cNvSpPr txBox="true"/>
          <p:nvPr/>
        </p:nvSpPr>
        <p:spPr>
          <a:xfrm rot="0">
            <a:off x="13097576" y="5416911"/>
            <a:ext cx="2247751" cy="554991"/>
          </a:xfrm>
          <a:prstGeom prst="rect">
            <a:avLst/>
          </a:prstGeom>
        </p:spPr>
        <p:txBody>
          <a:bodyPr anchor="t" rtlCol="false" tIns="0" lIns="0" bIns="0" rIns="0">
            <a:spAutoFit/>
          </a:bodyPr>
          <a:lstStyle/>
          <a:p>
            <a:pPr algn="ctr">
              <a:lnSpc>
                <a:spcPts val="4059"/>
              </a:lnSpc>
              <a:spcBef>
                <a:spcPct val="0"/>
              </a:spcBef>
            </a:pPr>
            <a:r>
              <a:rPr lang="en-US" sz="2899">
                <a:solidFill>
                  <a:srgbClr val="0B1320"/>
                </a:solidFill>
                <a:latin typeface="Kollektif"/>
                <a:ea typeface="Kollektif"/>
                <a:cs typeface="Kollektif"/>
                <a:sym typeface="Kollektif"/>
              </a:rPr>
              <a:t>Left side view</a:t>
            </a:r>
          </a:p>
        </p:txBody>
      </p:sp>
      <p:sp>
        <p:nvSpPr>
          <p:cNvPr name="Freeform 12" id="12"/>
          <p:cNvSpPr/>
          <p:nvPr/>
        </p:nvSpPr>
        <p:spPr>
          <a:xfrm flipH="false" flipV="false" rot="0">
            <a:off x="1208974" y="6057627"/>
            <a:ext cx="5340876" cy="3143056"/>
          </a:xfrm>
          <a:custGeom>
            <a:avLst/>
            <a:gdLst/>
            <a:ahLst/>
            <a:cxnLst/>
            <a:rect r="r" b="b" t="t" l="l"/>
            <a:pathLst>
              <a:path h="3143056" w="5340876">
                <a:moveTo>
                  <a:pt x="0" y="0"/>
                </a:moveTo>
                <a:lnTo>
                  <a:pt x="5340876" y="0"/>
                </a:lnTo>
                <a:lnTo>
                  <a:pt x="5340876" y="3143056"/>
                </a:lnTo>
                <a:lnTo>
                  <a:pt x="0" y="3143056"/>
                </a:lnTo>
                <a:lnTo>
                  <a:pt x="0" y="0"/>
                </a:lnTo>
                <a:close/>
              </a:path>
            </a:pathLst>
          </a:custGeom>
          <a:blipFill>
            <a:blip r:embed="rId6"/>
            <a:stretch>
              <a:fillRect l="0" t="0" r="0" b="0"/>
            </a:stretch>
          </a:blipFill>
        </p:spPr>
      </p:sp>
      <p:sp>
        <p:nvSpPr>
          <p:cNvPr name="Freeform 13" id="13"/>
          <p:cNvSpPr/>
          <p:nvPr/>
        </p:nvSpPr>
        <p:spPr>
          <a:xfrm flipH="false" flipV="false" rot="0">
            <a:off x="12629134" y="1410293"/>
            <a:ext cx="3222735" cy="3910021"/>
          </a:xfrm>
          <a:custGeom>
            <a:avLst/>
            <a:gdLst/>
            <a:ahLst/>
            <a:cxnLst/>
            <a:rect r="r" b="b" t="t" l="l"/>
            <a:pathLst>
              <a:path h="3910021" w="3222735">
                <a:moveTo>
                  <a:pt x="0" y="0"/>
                </a:moveTo>
                <a:lnTo>
                  <a:pt x="3222735" y="0"/>
                </a:lnTo>
                <a:lnTo>
                  <a:pt x="3222735" y="3910021"/>
                </a:lnTo>
                <a:lnTo>
                  <a:pt x="0" y="3910021"/>
                </a:lnTo>
                <a:lnTo>
                  <a:pt x="0" y="0"/>
                </a:lnTo>
                <a:close/>
              </a:path>
            </a:pathLst>
          </a:custGeom>
          <a:blipFill>
            <a:blip r:embed="rId7"/>
            <a:stretch>
              <a:fillRect l="0" t="0" r="0" b="0"/>
            </a:stretch>
          </a:blipFill>
        </p:spPr>
      </p:sp>
      <p:sp>
        <p:nvSpPr>
          <p:cNvPr name="Freeform 14" id="14"/>
          <p:cNvSpPr/>
          <p:nvPr/>
        </p:nvSpPr>
        <p:spPr>
          <a:xfrm flipH="false" flipV="false" rot="0">
            <a:off x="7405355" y="6110346"/>
            <a:ext cx="2587601" cy="3037619"/>
          </a:xfrm>
          <a:custGeom>
            <a:avLst/>
            <a:gdLst/>
            <a:ahLst/>
            <a:cxnLst/>
            <a:rect r="r" b="b" t="t" l="l"/>
            <a:pathLst>
              <a:path h="3037619" w="2587601">
                <a:moveTo>
                  <a:pt x="0" y="0"/>
                </a:moveTo>
                <a:lnTo>
                  <a:pt x="2587601" y="0"/>
                </a:lnTo>
                <a:lnTo>
                  <a:pt x="2587601" y="3037619"/>
                </a:lnTo>
                <a:lnTo>
                  <a:pt x="0" y="3037619"/>
                </a:lnTo>
                <a:lnTo>
                  <a:pt x="0" y="0"/>
                </a:lnTo>
                <a:close/>
              </a:path>
            </a:pathLst>
          </a:custGeom>
          <a:blipFill>
            <a:blip r:embed="rId8"/>
            <a:stretch>
              <a:fillRect l="0" t="0" r="0" b="0"/>
            </a:stretch>
          </a:blipFill>
        </p:spPr>
      </p:sp>
      <p:sp>
        <p:nvSpPr>
          <p:cNvPr name="Freeform 15" id="15"/>
          <p:cNvSpPr/>
          <p:nvPr/>
        </p:nvSpPr>
        <p:spPr>
          <a:xfrm flipH="false" flipV="false" rot="0">
            <a:off x="1208974" y="1651402"/>
            <a:ext cx="4980324" cy="3794084"/>
          </a:xfrm>
          <a:custGeom>
            <a:avLst/>
            <a:gdLst/>
            <a:ahLst/>
            <a:cxnLst/>
            <a:rect r="r" b="b" t="t" l="l"/>
            <a:pathLst>
              <a:path h="3794084" w="4980324">
                <a:moveTo>
                  <a:pt x="0" y="0"/>
                </a:moveTo>
                <a:lnTo>
                  <a:pt x="4980323" y="0"/>
                </a:lnTo>
                <a:lnTo>
                  <a:pt x="4980323" y="3794084"/>
                </a:lnTo>
                <a:lnTo>
                  <a:pt x="0" y="3794084"/>
                </a:lnTo>
                <a:lnTo>
                  <a:pt x="0" y="0"/>
                </a:lnTo>
                <a:close/>
              </a:path>
            </a:pathLst>
          </a:custGeom>
          <a:blipFill>
            <a:blip r:embed="rId9"/>
            <a:stretch>
              <a:fillRect l="0" t="0" r="0" b="0"/>
            </a:stretch>
          </a:blipFill>
        </p:spPr>
      </p:sp>
      <p:sp>
        <p:nvSpPr>
          <p:cNvPr name="Freeform 16" id="16"/>
          <p:cNvSpPr/>
          <p:nvPr/>
        </p:nvSpPr>
        <p:spPr>
          <a:xfrm flipH="false" flipV="false" rot="0">
            <a:off x="6660281" y="1651402"/>
            <a:ext cx="4766618" cy="3668911"/>
          </a:xfrm>
          <a:custGeom>
            <a:avLst/>
            <a:gdLst/>
            <a:ahLst/>
            <a:cxnLst/>
            <a:rect r="r" b="b" t="t" l="l"/>
            <a:pathLst>
              <a:path h="3668911" w="4766618">
                <a:moveTo>
                  <a:pt x="0" y="0"/>
                </a:moveTo>
                <a:lnTo>
                  <a:pt x="4766618" y="0"/>
                </a:lnTo>
                <a:lnTo>
                  <a:pt x="4766618" y="3668912"/>
                </a:lnTo>
                <a:lnTo>
                  <a:pt x="0" y="3668912"/>
                </a:lnTo>
                <a:lnTo>
                  <a:pt x="0" y="0"/>
                </a:lnTo>
                <a:close/>
              </a:path>
            </a:pathLst>
          </a:custGeom>
          <a:blipFill>
            <a:blip r:embed="rId10"/>
            <a:stretch>
              <a:fillRect l="0" t="0" r="0" b="0"/>
            </a:stretch>
          </a:blipFill>
        </p:spPr>
      </p:sp>
      <p:sp>
        <p:nvSpPr>
          <p:cNvPr name="Freeform 17" id="17"/>
          <p:cNvSpPr/>
          <p:nvPr/>
        </p:nvSpPr>
        <p:spPr>
          <a:xfrm flipH="false" flipV="false" rot="0">
            <a:off x="12159070" y="6110346"/>
            <a:ext cx="4662835" cy="3686890"/>
          </a:xfrm>
          <a:custGeom>
            <a:avLst/>
            <a:gdLst/>
            <a:ahLst/>
            <a:cxnLst/>
            <a:rect r="r" b="b" t="t" l="l"/>
            <a:pathLst>
              <a:path h="3686890" w="4662835">
                <a:moveTo>
                  <a:pt x="0" y="0"/>
                </a:moveTo>
                <a:lnTo>
                  <a:pt x="4662836" y="0"/>
                </a:lnTo>
                <a:lnTo>
                  <a:pt x="4662836" y="3686890"/>
                </a:lnTo>
                <a:lnTo>
                  <a:pt x="0" y="3686890"/>
                </a:lnTo>
                <a:lnTo>
                  <a:pt x="0" y="0"/>
                </a:lnTo>
                <a:close/>
              </a:path>
            </a:pathLst>
          </a:custGeom>
          <a:blipFill>
            <a:blip r:embed="rId11"/>
            <a:stretch>
              <a:fillRect l="0" t="-485" r="0" b="-485"/>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8914360">
            <a:off x="9984547" y="-3000392"/>
            <a:ext cx="8093176" cy="5501063"/>
            <a:chOff x="0" y="0"/>
            <a:chExt cx="2131536" cy="1448840"/>
          </a:xfrm>
        </p:grpSpPr>
        <p:sp>
          <p:nvSpPr>
            <p:cNvPr name="Freeform 3" id="3"/>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CBDDEC"/>
            </a:solidFill>
          </p:spPr>
        </p:sp>
        <p:sp>
          <p:nvSpPr>
            <p:cNvPr name="TextBox 4" id="4"/>
            <p:cNvSpPr txBox="true"/>
            <p:nvPr/>
          </p:nvSpPr>
          <p:spPr>
            <a:xfrm>
              <a:off x="0" y="-47625"/>
              <a:ext cx="2131536" cy="14964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8914360">
            <a:off x="10136947" y="-2847992"/>
            <a:ext cx="8093176" cy="5501063"/>
            <a:chOff x="0" y="0"/>
            <a:chExt cx="2131536" cy="1448840"/>
          </a:xfrm>
        </p:grpSpPr>
        <p:sp>
          <p:nvSpPr>
            <p:cNvPr name="Freeform 6" id="6"/>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CBDDEC"/>
            </a:solidFill>
          </p:spPr>
        </p:sp>
        <p:sp>
          <p:nvSpPr>
            <p:cNvPr name="TextBox 7" id="7"/>
            <p:cNvSpPr txBox="true"/>
            <p:nvPr/>
          </p:nvSpPr>
          <p:spPr>
            <a:xfrm>
              <a:off x="0" y="-47625"/>
              <a:ext cx="2131536" cy="14964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832453" y="3575433"/>
            <a:ext cx="5854282" cy="4050133"/>
          </a:xfrm>
          <a:custGeom>
            <a:avLst/>
            <a:gdLst/>
            <a:ahLst/>
            <a:cxnLst/>
            <a:rect r="r" b="b" t="t" l="l"/>
            <a:pathLst>
              <a:path h="4050133" w="5854282">
                <a:moveTo>
                  <a:pt x="0" y="0"/>
                </a:moveTo>
                <a:lnTo>
                  <a:pt x="5854282" y="0"/>
                </a:lnTo>
                <a:lnTo>
                  <a:pt x="5854282" y="4050133"/>
                </a:lnTo>
                <a:lnTo>
                  <a:pt x="0" y="4050133"/>
                </a:lnTo>
                <a:lnTo>
                  <a:pt x="0" y="0"/>
                </a:lnTo>
                <a:close/>
              </a:path>
            </a:pathLst>
          </a:custGeom>
          <a:blipFill>
            <a:blip r:embed="rId2"/>
            <a:stretch>
              <a:fillRect l="0" t="0" r="0" b="-8554"/>
            </a:stretch>
          </a:blipFill>
        </p:spPr>
      </p:sp>
      <p:sp>
        <p:nvSpPr>
          <p:cNvPr name="Freeform 9" id="9"/>
          <p:cNvSpPr/>
          <p:nvPr/>
        </p:nvSpPr>
        <p:spPr>
          <a:xfrm flipH="false" flipV="false" rot="0">
            <a:off x="11069252" y="3459984"/>
            <a:ext cx="7218748" cy="4281031"/>
          </a:xfrm>
          <a:custGeom>
            <a:avLst/>
            <a:gdLst/>
            <a:ahLst/>
            <a:cxnLst/>
            <a:rect r="r" b="b" t="t" l="l"/>
            <a:pathLst>
              <a:path h="4281031" w="7218748">
                <a:moveTo>
                  <a:pt x="0" y="0"/>
                </a:moveTo>
                <a:lnTo>
                  <a:pt x="7218748" y="0"/>
                </a:lnTo>
                <a:lnTo>
                  <a:pt x="7218748" y="4281031"/>
                </a:lnTo>
                <a:lnTo>
                  <a:pt x="0" y="4281031"/>
                </a:lnTo>
                <a:lnTo>
                  <a:pt x="0" y="0"/>
                </a:lnTo>
                <a:close/>
              </a:path>
            </a:pathLst>
          </a:custGeom>
          <a:blipFill>
            <a:blip r:embed="rId3"/>
            <a:stretch>
              <a:fillRect l="0" t="0" r="0" b="0"/>
            </a:stretch>
          </a:blipFill>
        </p:spPr>
      </p:sp>
      <p:sp>
        <p:nvSpPr>
          <p:cNvPr name="Freeform 10" id="10"/>
          <p:cNvSpPr/>
          <p:nvPr/>
        </p:nvSpPr>
        <p:spPr>
          <a:xfrm flipH="false" flipV="false" rot="0">
            <a:off x="593149" y="3218501"/>
            <a:ext cx="3400548" cy="4522514"/>
          </a:xfrm>
          <a:custGeom>
            <a:avLst/>
            <a:gdLst/>
            <a:ahLst/>
            <a:cxnLst/>
            <a:rect r="r" b="b" t="t" l="l"/>
            <a:pathLst>
              <a:path h="4522514" w="3400548">
                <a:moveTo>
                  <a:pt x="0" y="0"/>
                </a:moveTo>
                <a:lnTo>
                  <a:pt x="3400548" y="0"/>
                </a:lnTo>
                <a:lnTo>
                  <a:pt x="3400548" y="4522514"/>
                </a:lnTo>
                <a:lnTo>
                  <a:pt x="0" y="4522514"/>
                </a:lnTo>
                <a:lnTo>
                  <a:pt x="0" y="0"/>
                </a:lnTo>
                <a:close/>
              </a:path>
            </a:pathLst>
          </a:custGeom>
          <a:blipFill>
            <a:blip r:embed="rId4"/>
            <a:stretch>
              <a:fillRect l="-6596" t="0" r="-13853" b="0"/>
            </a:stretch>
          </a:blipFill>
        </p:spPr>
      </p:sp>
      <p:sp>
        <p:nvSpPr>
          <p:cNvPr name="TextBox 11" id="11"/>
          <p:cNvSpPr txBox="true"/>
          <p:nvPr/>
        </p:nvSpPr>
        <p:spPr>
          <a:xfrm rot="0">
            <a:off x="1028700" y="225855"/>
            <a:ext cx="13461788" cy="1120748"/>
          </a:xfrm>
          <a:prstGeom prst="rect">
            <a:avLst/>
          </a:prstGeom>
        </p:spPr>
        <p:txBody>
          <a:bodyPr anchor="t" rtlCol="false" tIns="0" lIns="0" bIns="0" rIns="0">
            <a:spAutoFit/>
          </a:bodyPr>
          <a:lstStyle/>
          <a:p>
            <a:pPr algn="l">
              <a:lnSpc>
                <a:spcPts val="9217"/>
              </a:lnSpc>
            </a:pPr>
            <a:r>
              <a:rPr lang="en-US" sz="6583">
                <a:solidFill>
                  <a:srgbClr val="0B1320"/>
                </a:solidFill>
                <a:latin typeface="League Spartan"/>
                <a:ea typeface="League Spartan"/>
                <a:cs typeface="League Spartan"/>
                <a:sym typeface="League Spartan"/>
              </a:rPr>
              <a:t>Enclosure design - Button</a:t>
            </a:r>
          </a:p>
        </p:txBody>
      </p:sp>
      <p:sp>
        <p:nvSpPr>
          <p:cNvPr name="TextBox 12" id="12"/>
          <p:cNvSpPr txBox="true"/>
          <p:nvPr/>
        </p:nvSpPr>
        <p:spPr>
          <a:xfrm rot="0">
            <a:off x="1567459" y="7991735"/>
            <a:ext cx="1451928" cy="554991"/>
          </a:xfrm>
          <a:prstGeom prst="rect">
            <a:avLst/>
          </a:prstGeom>
        </p:spPr>
        <p:txBody>
          <a:bodyPr anchor="t" rtlCol="false" tIns="0" lIns="0" bIns="0" rIns="0">
            <a:spAutoFit/>
          </a:bodyPr>
          <a:lstStyle/>
          <a:p>
            <a:pPr algn="ctr">
              <a:lnSpc>
                <a:spcPts val="4059"/>
              </a:lnSpc>
              <a:spcBef>
                <a:spcPct val="0"/>
              </a:spcBef>
            </a:pPr>
            <a:r>
              <a:rPr lang="en-US" sz="2899">
                <a:solidFill>
                  <a:srgbClr val="0B1320"/>
                </a:solidFill>
                <a:latin typeface="Kollektif"/>
                <a:ea typeface="Kollektif"/>
                <a:cs typeface="Kollektif"/>
                <a:sym typeface="Kollektif"/>
              </a:rPr>
              <a:t>Top view</a:t>
            </a:r>
          </a:p>
        </p:txBody>
      </p:sp>
      <p:sp>
        <p:nvSpPr>
          <p:cNvPr name="TextBox 13" id="13"/>
          <p:cNvSpPr txBox="true"/>
          <p:nvPr/>
        </p:nvSpPr>
        <p:spPr>
          <a:xfrm rot="0">
            <a:off x="13900106" y="7991735"/>
            <a:ext cx="1557040" cy="554991"/>
          </a:xfrm>
          <a:prstGeom prst="rect">
            <a:avLst/>
          </a:prstGeom>
        </p:spPr>
        <p:txBody>
          <a:bodyPr anchor="t" rtlCol="false" tIns="0" lIns="0" bIns="0" rIns="0">
            <a:spAutoFit/>
          </a:bodyPr>
          <a:lstStyle/>
          <a:p>
            <a:pPr algn="ctr">
              <a:lnSpc>
                <a:spcPts val="4059"/>
              </a:lnSpc>
              <a:spcBef>
                <a:spcPct val="0"/>
              </a:spcBef>
            </a:pPr>
            <a:r>
              <a:rPr lang="en-US" sz="2899">
                <a:solidFill>
                  <a:srgbClr val="0B1320"/>
                </a:solidFill>
                <a:latin typeface="Kollektif"/>
                <a:ea typeface="Kollektif"/>
                <a:cs typeface="Kollektif"/>
                <a:sym typeface="Kollektif"/>
              </a:rPr>
              <a:t>Side view</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982401" y="3497757"/>
            <a:ext cx="3316668" cy="6562597"/>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7" t="0" r="-27"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12" id="12"/>
          <p:cNvGrpSpPr>
            <a:grpSpLocks noChangeAspect="true"/>
          </p:cNvGrpSpPr>
          <p:nvPr/>
        </p:nvGrpSpPr>
        <p:grpSpPr>
          <a:xfrm rot="0">
            <a:off x="5773226" y="3517896"/>
            <a:ext cx="3259324" cy="6449133"/>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273" r="0" b="-1273"/>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22" id="22"/>
          <p:cNvGrpSpPr>
            <a:grpSpLocks noChangeAspect="true"/>
          </p:cNvGrpSpPr>
          <p:nvPr/>
        </p:nvGrpSpPr>
        <p:grpSpPr>
          <a:xfrm rot="0">
            <a:off x="9359414" y="3554489"/>
            <a:ext cx="3316668" cy="6562597"/>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273" r="0" b="-1273"/>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32" id="32"/>
          <p:cNvSpPr txBox="true"/>
          <p:nvPr/>
        </p:nvSpPr>
        <p:spPr>
          <a:xfrm rot="0">
            <a:off x="702061" y="1132676"/>
            <a:ext cx="16971078" cy="3257278"/>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FFFFFF"/>
                </a:solidFill>
                <a:latin typeface="Kollektif"/>
                <a:ea typeface="Kollektif"/>
                <a:cs typeface="Kollektif"/>
                <a:sym typeface="Kollektif"/>
              </a:rPr>
              <a:t>Current Capabilities : </a:t>
            </a:r>
          </a:p>
          <a:p>
            <a:pPr algn="l" marL="1122681" indent="-374227" lvl="2">
              <a:lnSpc>
                <a:spcPts val="3640"/>
              </a:lnSpc>
              <a:buFont typeface="Arial"/>
              <a:buChar char="⚬"/>
            </a:pPr>
            <a:r>
              <a:rPr lang="en-US" sz="2600">
                <a:solidFill>
                  <a:srgbClr val="FFFFFF"/>
                </a:solidFill>
                <a:latin typeface="Kollektif"/>
                <a:ea typeface="Kollektif"/>
                <a:cs typeface="Kollektif"/>
                <a:sym typeface="Kollektif"/>
              </a:rPr>
              <a:t>Set alarms , Rings in Emergancy , Battery Level indication of button</a:t>
            </a:r>
          </a:p>
          <a:p>
            <a:pPr algn="l" marL="561341" indent="-280670" lvl="1">
              <a:lnSpc>
                <a:spcPts val="3640"/>
              </a:lnSpc>
              <a:buFont typeface="Arial"/>
              <a:buChar char="•"/>
            </a:pPr>
            <a:r>
              <a:rPr lang="en-US" sz="2600">
                <a:solidFill>
                  <a:srgbClr val="FFFFFF"/>
                </a:solidFill>
                <a:latin typeface="Kollektif"/>
                <a:ea typeface="Kollektif"/>
                <a:cs typeface="Kollektif"/>
                <a:sym typeface="Kollektif"/>
              </a:rPr>
              <a:t>Future Modifications : </a:t>
            </a:r>
          </a:p>
          <a:p>
            <a:pPr algn="l" marL="1122681" indent="-374227" lvl="2">
              <a:lnSpc>
                <a:spcPts val="3640"/>
              </a:lnSpc>
              <a:buFont typeface="Arial"/>
              <a:buChar char="⚬"/>
            </a:pPr>
            <a:r>
              <a:rPr lang="en-US" sz="2600">
                <a:solidFill>
                  <a:srgbClr val="FFFFFF"/>
                </a:solidFill>
                <a:latin typeface="Kollektif"/>
                <a:ea typeface="Kollektif"/>
                <a:cs typeface="Kollektif"/>
                <a:sym typeface="Kollektif"/>
              </a:rPr>
              <a:t>Text to Voice features. Multiple buttons and Multi puropse buttons.</a:t>
            </a:r>
          </a:p>
          <a:p>
            <a:pPr algn="l">
              <a:lnSpc>
                <a:spcPts val="3640"/>
              </a:lnSpc>
            </a:pPr>
          </a:p>
          <a:p>
            <a:pPr algn="l">
              <a:lnSpc>
                <a:spcPts val="3739"/>
              </a:lnSpc>
            </a:pPr>
            <a:r>
              <a:rPr lang="en-US" sz="2671">
                <a:solidFill>
                  <a:srgbClr val="FFFFFF"/>
                </a:solidFill>
                <a:latin typeface="Kollektif"/>
                <a:ea typeface="Kollektif"/>
                <a:cs typeface="Kollektif"/>
                <a:sym typeface="Kollektif"/>
              </a:rPr>
              <a:t> </a:t>
            </a:r>
          </a:p>
          <a:p>
            <a:pPr algn="ctr">
              <a:lnSpc>
                <a:spcPts val="3739"/>
              </a:lnSpc>
              <a:spcBef>
                <a:spcPct val="0"/>
              </a:spcBef>
            </a:pPr>
          </a:p>
        </p:txBody>
      </p:sp>
      <p:grpSp>
        <p:nvGrpSpPr>
          <p:cNvPr name="Group 33" id="33"/>
          <p:cNvGrpSpPr>
            <a:grpSpLocks noChangeAspect="true"/>
          </p:cNvGrpSpPr>
          <p:nvPr/>
        </p:nvGrpSpPr>
        <p:grpSpPr>
          <a:xfrm rot="0">
            <a:off x="13076132" y="3497757"/>
            <a:ext cx="3316668" cy="6562597"/>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7" t="0" r="-27" b="0"/>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TextBox 43" id="43"/>
          <p:cNvSpPr txBox="true"/>
          <p:nvPr/>
        </p:nvSpPr>
        <p:spPr>
          <a:xfrm rot="0">
            <a:off x="1028700" y="99757"/>
            <a:ext cx="10222871" cy="1137694"/>
          </a:xfrm>
          <a:prstGeom prst="rect">
            <a:avLst/>
          </a:prstGeom>
        </p:spPr>
        <p:txBody>
          <a:bodyPr anchor="t" rtlCol="false" tIns="0" lIns="0" bIns="0" rIns="0">
            <a:spAutoFit/>
          </a:bodyPr>
          <a:lstStyle/>
          <a:p>
            <a:pPr algn="l">
              <a:lnSpc>
                <a:spcPts val="9373"/>
              </a:lnSpc>
            </a:pPr>
            <a:r>
              <a:rPr lang="en-US" sz="6695">
                <a:solidFill>
                  <a:srgbClr val="FFFFFF"/>
                </a:solidFill>
                <a:latin typeface="League Spartan"/>
                <a:ea typeface="League Spartan"/>
                <a:cs typeface="League Spartan"/>
                <a:sym typeface="League Spartan"/>
              </a:rPr>
              <a:t>Mobile app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87122"/>
            <a:ext cx="16496389" cy="8186952"/>
          </a:xfrm>
          <a:custGeom>
            <a:avLst/>
            <a:gdLst/>
            <a:ahLst/>
            <a:cxnLst/>
            <a:rect r="r" b="b" t="t" l="l"/>
            <a:pathLst>
              <a:path h="8186952" w="16496389">
                <a:moveTo>
                  <a:pt x="0" y="0"/>
                </a:moveTo>
                <a:lnTo>
                  <a:pt x="16496389" y="0"/>
                </a:lnTo>
                <a:lnTo>
                  <a:pt x="16496389" y="8186952"/>
                </a:lnTo>
                <a:lnTo>
                  <a:pt x="0" y="8186952"/>
                </a:lnTo>
                <a:lnTo>
                  <a:pt x="0" y="0"/>
                </a:lnTo>
                <a:close/>
              </a:path>
            </a:pathLst>
          </a:custGeom>
          <a:blipFill>
            <a:blip r:embed="rId2"/>
            <a:stretch>
              <a:fillRect l="-1545" t="-85" r="-1545" b="0"/>
            </a:stretch>
          </a:blipFill>
        </p:spPr>
      </p:sp>
      <p:sp>
        <p:nvSpPr>
          <p:cNvPr name="TextBox 3" id="3"/>
          <p:cNvSpPr txBox="true"/>
          <p:nvPr/>
        </p:nvSpPr>
        <p:spPr>
          <a:xfrm rot="0">
            <a:off x="1028700" y="190929"/>
            <a:ext cx="13362311" cy="1137694"/>
          </a:xfrm>
          <a:prstGeom prst="rect">
            <a:avLst/>
          </a:prstGeom>
        </p:spPr>
        <p:txBody>
          <a:bodyPr anchor="t" rtlCol="false" tIns="0" lIns="0" bIns="0" rIns="0">
            <a:spAutoFit/>
          </a:bodyPr>
          <a:lstStyle/>
          <a:p>
            <a:pPr algn="l">
              <a:lnSpc>
                <a:spcPts val="9373"/>
              </a:lnSpc>
            </a:pPr>
            <a:r>
              <a:rPr lang="en-US" sz="6695">
                <a:solidFill>
                  <a:srgbClr val="FFFFFF"/>
                </a:solidFill>
                <a:latin typeface="League Spartan"/>
                <a:ea typeface="League Spartan"/>
                <a:cs typeface="League Spartan"/>
                <a:sym typeface="League Spartan"/>
              </a:rPr>
              <a:t>Firebase real-time database</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B132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085975"/>
          <a:ext cx="7315200" cy="7172325"/>
        </p:xfrm>
        <a:graphic>
          <a:graphicData uri="http://schemas.openxmlformats.org/drawingml/2006/table">
            <a:tbl>
              <a:tblPr/>
              <a:tblGrid>
                <a:gridCol w="2438400"/>
                <a:gridCol w="2438400"/>
                <a:gridCol w="2438400"/>
              </a:tblGrid>
              <a:tr h="1024618">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ctr">
                        <a:lnSpc>
                          <a:spcPts val="2659"/>
                        </a:lnSpc>
                        <a:defRPr/>
                      </a:pPr>
                      <a:r>
                        <a:rPr lang="en-US" sz="1899">
                          <a:solidFill>
                            <a:srgbClr val="000000"/>
                          </a:solidFill>
                          <a:latin typeface="Bernoru"/>
                          <a:ea typeface="Bernoru"/>
                          <a:cs typeface="Bernoru"/>
                          <a:sym typeface="Bernoru"/>
                        </a:rPr>
                        <a:t>Main Unit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ctr">
                        <a:lnSpc>
                          <a:spcPts val="2659"/>
                        </a:lnSpc>
                        <a:defRPr/>
                      </a:pPr>
                      <a:r>
                        <a:rPr lang="en-US" sz="1899">
                          <a:solidFill>
                            <a:srgbClr val="000000"/>
                          </a:solidFill>
                          <a:latin typeface="Bernoru"/>
                          <a:ea typeface="Bernoru"/>
                          <a:cs typeface="Bernoru"/>
                          <a:sym typeface="Bernoru"/>
                        </a:rPr>
                        <a:t>Button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r>
              <a:tr h="1024618">
                <a:tc>
                  <a:txBody>
                    <a:bodyPr anchor="t" rtlCol="false"/>
                    <a:lstStyle/>
                    <a:p>
                      <a:pPr algn="ctr">
                        <a:lnSpc>
                          <a:spcPts val="2659"/>
                        </a:lnSpc>
                        <a:defRPr/>
                      </a:pPr>
                      <a:r>
                        <a:rPr lang="en-US" sz="1899">
                          <a:solidFill>
                            <a:srgbClr val="FFFFFF"/>
                          </a:solidFill>
                          <a:latin typeface="Bernoru"/>
                          <a:ea typeface="Bernoru"/>
                          <a:cs typeface="Bernoru"/>
                          <a:sym typeface="Bernoru"/>
                        </a:rPr>
                        <a:t>Weight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290 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25 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FFFFFF"/>
                          </a:solidFill>
                          <a:latin typeface="Bernoru"/>
                          <a:ea typeface="Bernoru"/>
                          <a:cs typeface="Bernoru"/>
                          <a:sym typeface="Bernoru"/>
                        </a:rPr>
                        <a:t>Height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90 mm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28 mm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FFFFFF"/>
                          </a:solidFill>
                          <a:latin typeface="Bernoru"/>
                          <a:ea typeface="Bernoru"/>
                          <a:cs typeface="Bernoru"/>
                          <a:sym typeface="Bernoru"/>
                        </a:rPr>
                        <a:t>Width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60 mm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35mm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FFFFFF"/>
                          </a:solidFill>
                          <a:latin typeface="Bernoru"/>
                          <a:ea typeface="Bernoru"/>
                          <a:cs typeface="Bernoru"/>
                          <a:sym typeface="Bernoru"/>
                        </a:rPr>
                        <a:t>Length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110 mm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60 mm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FFFFFF"/>
                          </a:solidFill>
                          <a:latin typeface="Bernoru"/>
                          <a:ea typeface="Bernoru"/>
                          <a:cs typeface="Bernoru"/>
                          <a:sym typeface="Bernoru"/>
                        </a:rPr>
                        <a:t>Charging Time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12 min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FFFFFF"/>
                          </a:solidFill>
                          <a:latin typeface="Bernoru"/>
                          <a:ea typeface="Bernoru"/>
                          <a:cs typeface="Bernoru"/>
                          <a:sym typeface="Bernoru"/>
                        </a:rPr>
                        <a:t>Battery Life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18 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20 days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1606681" y="598749"/>
            <a:ext cx="10222871" cy="1137694"/>
          </a:xfrm>
          <a:prstGeom prst="rect">
            <a:avLst/>
          </a:prstGeom>
        </p:spPr>
        <p:txBody>
          <a:bodyPr anchor="t" rtlCol="false" tIns="0" lIns="0" bIns="0" rIns="0">
            <a:spAutoFit/>
          </a:bodyPr>
          <a:lstStyle/>
          <a:p>
            <a:pPr algn="l">
              <a:lnSpc>
                <a:spcPts val="9373"/>
              </a:lnSpc>
            </a:pPr>
            <a:r>
              <a:rPr lang="en-US" sz="6695">
                <a:solidFill>
                  <a:srgbClr val="FFFFFF"/>
                </a:solidFill>
                <a:latin typeface="League Spartan"/>
                <a:ea typeface="League Spartan"/>
                <a:cs typeface="League Spartan"/>
                <a:sym typeface="League Spartan"/>
              </a:rPr>
              <a:t>Specifications</a:t>
            </a:r>
          </a:p>
        </p:txBody>
      </p:sp>
      <p:graphicFrame>
        <p:nvGraphicFramePr>
          <p:cNvPr name="Table 4" id="4"/>
          <p:cNvGraphicFramePr>
            <a:graphicFrameLocks noGrp="true"/>
          </p:cNvGraphicFramePr>
          <p:nvPr/>
        </p:nvGraphicFramePr>
        <p:xfrm>
          <a:off x="9331201" y="2085975"/>
          <a:ext cx="8567368" cy="7102112"/>
        </p:xfrm>
        <a:graphic>
          <a:graphicData uri="http://schemas.openxmlformats.org/drawingml/2006/table">
            <a:tbl>
              <a:tblPr/>
              <a:tblGrid>
                <a:gridCol w="2436536"/>
                <a:gridCol w="2147869"/>
                <a:gridCol w="3982964"/>
              </a:tblGrid>
              <a:tr h="1024672">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ctr">
                        <a:lnSpc>
                          <a:spcPts val="2659"/>
                        </a:lnSpc>
                        <a:defRPr/>
                      </a:pPr>
                      <a:r>
                        <a:rPr lang="en-US" sz="1899">
                          <a:solidFill>
                            <a:srgbClr val="000000"/>
                          </a:solidFill>
                          <a:latin typeface="Bernoru"/>
                          <a:ea typeface="Bernoru"/>
                          <a:cs typeface="Bernoru"/>
                          <a:sym typeface="Bernoru"/>
                        </a:rPr>
                        <a:t>Main Unit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ctr">
                        <a:lnSpc>
                          <a:spcPts val="2659"/>
                        </a:lnSpc>
                        <a:defRPr/>
                      </a:pPr>
                      <a:r>
                        <a:rPr lang="en-US" sz="1899">
                          <a:solidFill>
                            <a:srgbClr val="000000"/>
                          </a:solidFill>
                          <a:latin typeface="Bernoru"/>
                          <a:ea typeface="Bernoru"/>
                          <a:cs typeface="Bernoru"/>
                          <a:sym typeface="Bernoru"/>
                        </a:rPr>
                        <a:t>Button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r>
              <a:tr h="1091707">
                <a:tc>
                  <a:txBody>
                    <a:bodyPr anchor="t" rtlCol="false"/>
                    <a:lstStyle/>
                    <a:p>
                      <a:pPr algn="ctr">
                        <a:lnSpc>
                          <a:spcPts val="2659"/>
                        </a:lnSpc>
                        <a:defRPr/>
                      </a:pPr>
                      <a:r>
                        <a:rPr lang="en-US" sz="1899">
                          <a:solidFill>
                            <a:srgbClr val="FFFFFF"/>
                          </a:solidFill>
                          <a:latin typeface="Bernoru"/>
                          <a:ea typeface="Bernoru"/>
                          <a:cs typeface="Bernoru"/>
                          <a:sym typeface="Bernoru"/>
                        </a:rPr>
                        <a:t>Battery Capacity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3600mAh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150mAh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91707">
                <a:tc>
                  <a:txBody>
                    <a:bodyPr anchor="t" rtlCol="false"/>
                    <a:lstStyle/>
                    <a:p>
                      <a:pPr algn="ctr">
                        <a:lnSpc>
                          <a:spcPts val="2659"/>
                        </a:lnSpc>
                        <a:defRPr/>
                      </a:pPr>
                      <a:r>
                        <a:rPr lang="en-US" sz="1899">
                          <a:solidFill>
                            <a:srgbClr val="FFFFFF"/>
                          </a:solidFill>
                          <a:latin typeface="Bernoru"/>
                          <a:ea typeface="Bernoru"/>
                          <a:cs typeface="Bernoru"/>
                          <a:sym typeface="Bernoru"/>
                        </a:rPr>
                        <a:t>Operating Voltage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8.4-6.0 V</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4.2-3.0 V</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762053">
                <a:tc>
                  <a:txBody>
                    <a:bodyPr anchor="t" rtlCol="false"/>
                    <a:lstStyle/>
                    <a:p>
                      <a:pPr algn="ctr">
                        <a:lnSpc>
                          <a:spcPts val="2659"/>
                        </a:lnSpc>
                        <a:defRPr/>
                      </a:pPr>
                      <a:r>
                        <a:rPr lang="en-US" sz="1899">
                          <a:solidFill>
                            <a:srgbClr val="FFFFFF"/>
                          </a:solidFill>
                          <a:latin typeface="Bernoru"/>
                          <a:ea typeface="Bernoru"/>
                          <a:cs typeface="Bernoru"/>
                          <a:sym typeface="Bernoru"/>
                        </a:rPr>
                        <a:t>Operating Current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200 mA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Button Press - 140.6 mA (1.1 Seconds)</a:t>
                      </a:r>
                      <a:endParaRPr lang="en-US" sz="1100"/>
                    </a:p>
                    <a:p>
                      <a:pPr algn="ctr">
                        <a:lnSpc>
                          <a:spcPts val="2659"/>
                        </a:lnSpc>
                      </a:pPr>
                      <a:r>
                        <a:rPr lang="en-US" sz="1899">
                          <a:solidFill>
                            <a:srgbClr val="FFFFFF"/>
                          </a:solidFill>
                          <a:latin typeface="Bernoru"/>
                          <a:ea typeface="Bernoru"/>
                          <a:cs typeface="Bernoru"/>
                          <a:sym typeface="Bernoru"/>
                        </a:rPr>
                        <a:t>Deep Sleep - 300uA</a:t>
                      </a:r>
                    </a:p>
                    <a:p>
                      <a:pPr algn="ctr">
                        <a:lnSpc>
                          <a:spcPts val="265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10336">
                <a:tc>
                  <a:txBody>
                    <a:bodyPr anchor="t" rtlCol="false"/>
                    <a:lstStyle/>
                    <a:p>
                      <a:pPr algn="ctr">
                        <a:lnSpc>
                          <a:spcPts val="2659"/>
                        </a:lnSpc>
                        <a:defRPr/>
                      </a:pPr>
                      <a:r>
                        <a:rPr lang="en-US" sz="1899">
                          <a:solidFill>
                            <a:srgbClr val="FFFFFF"/>
                          </a:solidFill>
                          <a:latin typeface="Bernoru"/>
                          <a:ea typeface="Bernoru"/>
                          <a:cs typeface="Bernoru"/>
                          <a:sym typeface="Bernoru"/>
                        </a:rPr>
                        <a:t>Power Consumption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1.68 W</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Bernoru"/>
                          <a:ea typeface="Bernoru"/>
                          <a:cs typeface="Bernoru"/>
                          <a:sym typeface="Bernoru"/>
                        </a:rPr>
                        <a:t>1.3 mW</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21638">
                <a:tc>
                  <a:txBody>
                    <a:bodyPr anchor="t" rtlCol="false"/>
                    <a:lstStyle/>
                    <a:p>
                      <a:pPr algn="ctr">
                        <a:lnSpc>
                          <a:spcPts val="2659"/>
                        </a:lnSpc>
                        <a:defRPr/>
                      </a:pPr>
                      <a:r>
                        <a:rPr lang="en-US" sz="1899">
                          <a:solidFill>
                            <a:srgbClr val="FFFFFF"/>
                          </a:solidFill>
                          <a:latin typeface="Bernoru"/>
                          <a:ea typeface="Bernoru"/>
                          <a:cs typeface="Bernoru"/>
                          <a:sym typeface="Bernoru"/>
                        </a:rPr>
                        <a:t>Range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8914360">
            <a:off x="9984547" y="-3000392"/>
            <a:ext cx="8093176" cy="5501063"/>
            <a:chOff x="0" y="0"/>
            <a:chExt cx="2131536" cy="1448840"/>
          </a:xfrm>
        </p:grpSpPr>
        <p:sp>
          <p:nvSpPr>
            <p:cNvPr name="Freeform 3" id="3"/>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CBDDEC"/>
            </a:solidFill>
          </p:spPr>
        </p:sp>
        <p:sp>
          <p:nvSpPr>
            <p:cNvPr name="TextBox 4" id="4"/>
            <p:cNvSpPr txBox="true"/>
            <p:nvPr/>
          </p:nvSpPr>
          <p:spPr>
            <a:xfrm>
              <a:off x="0" y="-47625"/>
              <a:ext cx="2131536" cy="149646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131114" y="1481139"/>
            <a:ext cx="12025772" cy="8385787"/>
          </a:xfrm>
          <a:custGeom>
            <a:avLst/>
            <a:gdLst/>
            <a:ahLst/>
            <a:cxnLst/>
            <a:rect r="r" b="b" t="t" l="l"/>
            <a:pathLst>
              <a:path h="8385787" w="12025772">
                <a:moveTo>
                  <a:pt x="0" y="0"/>
                </a:moveTo>
                <a:lnTo>
                  <a:pt x="12025772" y="0"/>
                </a:lnTo>
                <a:lnTo>
                  <a:pt x="12025772" y="8385787"/>
                </a:lnTo>
                <a:lnTo>
                  <a:pt x="0" y="8385787"/>
                </a:lnTo>
                <a:lnTo>
                  <a:pt x="0" y="0"/>
                </a:lnTo>
                <a:close/>
              </a:path>
            </a:pathLst>
          </a:custGeom>
          <a:blipFill>
            <a:blip r:embed="rId2"/>
            <a:stretch>
              <a:fillRect l="0" t="0" r="0" b="0"/>
            </a:stretch>
          </a:blipFill>
        </p:spPr>
      </p:sp>
      <p:sp>
        <p:nvSpPr>
          <p:cNvPr name="TextBox 6" id="6"/>
          <p:cNvSpPr txBox="true"/>
          <p:nvPr/>
        </p:nvSpPr>
        <p:spPr>
          <a:xfrm rot="0">
            <a:off x="2015974" y="461961"/>
            <a:ext cx="2808387" cy="1019178"/>
          </a:xfrm>
          <a:prstGeom prst="rect">
            <a:avLst/>
          </a:prstGeom>
        </p:spPr>
        <p:txBody>
          <a:bodyPr anchor="t" rtlCol="false" tIns="0" lIns="0" bIns="0" rIns="0">
            <a:spAutoFit/>
          </a:bodyPr>
          <a:lstStyle/>
          <a:p>
            <a:pPr algn="ctr">
              <a:lnSpc>
                <a:spcPts val="8399"/>
              </a:lnSpc>
              <a:spcBef>
                <a:spcPct val="0"/>
              </a:spcBef>
            </a:pPr>
            <a:r>
              <a:rPr lang="en-US" sz="5999">
                <a:solidFill>
                  <a:srgbClr val="000000"/>
                </a:solidFill>
                <a:latin typeface="League Spartan"/>
                <a:ea typeface="League Spartan"/>
                <a:cs typeface="League Spartan"/>
                <a:sym typeface="League Spartan"/>
              </a:rPr>
              <a:t>Budget</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8914360">
            <a:off x="9984547" y="-3000392"/>
            <a:ext cx="8093176" cy="5501063"/>
            <a:chOff x="0" y="0"/>
            <a:chExt cx="2131536" cy="1448840"/>
          </a:xfrm>
        </p:grpSpPr>
        <p:sp>
          <p:nvSpPr>
            <p:cNvPr name="Freeform 3" id="3"/>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CBDDEC"/>
            </a:solidFill>
          </p:spPr>
        </p:sp>
        <p:sp>
          <p:nvSpPr>
            <p:cNvPr name="TextBox 4" id="4"/>
            <p:cNvSpPr txBox="true"/>
            <p:nvPr/>
          </p:nvSpPr>
          <p:spPr>
            <a:xfrm>
              <a:off x="0" y="-47625"/>
              <a:ext cx="2131536" cy="149646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461961"/>
            <a:ext cx="10826933" cy="1019178"/>
          </a:xfrm>
          <a:prstGeom prst="rect">
            <a:avLst/>
          </a:prstGeom>
        </p:spPr>
        <p:txBody>
          <a:bodyPr anchor="t" rtlCol="false" tIns="0" lIns="0" bIns="0" rIns="0">
            <a:spAutoFit/>
          </a:bodyPr>
          <a:lstStyle/>
          <a:p>
            <a:pPr algn="ctr">
              <a:lnSpc>
                <a:spcPts val="8399"/>
              </a:lnSpc>
              <a:spcBef>
                <a:spcPct val="0"/>
              </a:spcBef>
            </a:pPr>
            <a:r>
              <a:rPr lang="en-US" sz="5999">
                <a:solidFill>
                  <a:srgbClr val="000000"/>
                </a:solidFill>
                <a:latin typeface="League Spartan"/>
                <a:ea typeface="League Spartan"/>
                <a:cs typeface="League Spartan"/>
                <a:sym typeface="League Spartan"/>
              </a:rPr>
              <a:t>Marketing &amp; Sales</a:t>
            </a:r>
          </a:p>
        </p:txBody>
      </p:sp>
      <p:sp>
        <p:nvSpPr>
          <p:cNvPr name="TextBox 6" id="6"/>
          <p:cNvSpPr txBox="true"/>
          <p:nvPr/>
        </p:nvSpPr>
        <p:spPr>
          <a:xfrm rot="0">
            <a:off x="1240290" y="2007958"/>
            <a:ext cx="16171919" cy="7105679"/>
          </a:xfrm>
          <a:prstGeom prst="rect">
            <a:avLst/>
          </a:prstGeom>
        </p:spPr>
        <p:txBody>
          <a:bodyPr anchor="t" rtlCol="false" tIns="0" lIns="0" bIns="0" rIns="0">
            <a:spAutoFit/>
          </a:bodyPr>
          <a:lstStyle/>
          <a:p>
            <a:pPr algn="l" marL="730597" indent="-365299" lvl="1">
              <a:lnSpc>
                <a:spcPts val="4737"/>
              </a:lnSpc>
              <a:buFont typeface="Arial"/>
              <a:buChar char="•"/>
            </a:pPr>
            <a:r>
              <a:rPr lang="en-US" sz="3383">
                <a:solidFill>
                  <a:srgbClr val="000000"/>
                </a:solidFill>
                <a:latin typeface="Canva Sans Bold"/>
                <a:ea typeface="Canva Sans Bold"/>
                <a:cs typeface="Canva Sans Bold"/>
                <a:sym typeface="Canva Sans Bold"/>
              </a:rPr>
              <a:t>Collaborations: Partner with private hospitals to </a:t>
            </a:r>
            <a:r>
              <a:rPr lang="en-US" sz="3383">
                <a:solidFill>
                  <a:srgbClr val="000000"/>
                </a:solidFill>
                <a:latin typeface="Canva Sans Bold"/>
                <a:ea typeface="Canva Sans Bold"/>
                <a:cs typeface="Canva Sans Bold"/>
                <a:sym typeface="Canva Sans Bold"/>
              </a:rPr>
              <a:t>demonstrate and recommend the device.</a:t>
            </a:r>
          </a:p>
          <a:p>
            <a:pPr algn="l">
              <a:lnSpc>
                <a:spcPts val="4737"/>
              </a:lnSpc>
            </a:pPr>
          </a:p>
          <a:p>
            <a:pPr algn="l" marL="730597" indent="-365299" lvl="1">
              <a:lnSpc>
                <a:spcPts val="4737"/>
              </a:lnSpc>
              <a:buFont typeface="Arial"/>
              <a:buChar char="•"/>
            </a:pPr>
            <a:r>
              <a:rPr lang="en-US" sz="3383">
                <a:solidFill>
                  <a:srgbClr val="000000"/>
                </a:solidFill>
                <a:latin typeface="Canva Sans Bold"/>
                <a:ea typeface="Canva Sans Bold"/>
                <a:cs typeface="Canva Sans Bold"/>
                <a:sym typeface="Canva Sans Bold"/>
              </a:rPr>
              <a:t>Social Media Marketing: Target campaigns toward families caring for elderly members, showcasing the device’s benefits.</a:t>
            </a:r>
          </a:p>
          <a:p>
            <a:pPr algn="l">
              <a:lnSpc>
                <a:spcPts val="4737"/>
              </a:lnSpc>
            </a:pPr>
          </a:p>
          <a:p>
            <a:pPr algn="l" marL="730597" indent="-365299" lvl="1">
              <a:lnSpc>
                <a:spcPts val="4737"/>
              </a:lnSpc>
              <a:buFont typeface="Arial"/>
              <a:buChar char="•"/>
            </a:pPr>
            <a:r>
              <a:rPr lang="en-US" sz="3383">
                <a:solidFill>
                  <a:srgbClr val="000000"/>
                </a:solidFill>
                <a:latin typeface="Canva Sans Bold"/>
                <a:ea typeface="Canva Sans Bold"/>
                <a:cs typeface="Canva Sans Bold"/>
                <a:sym typeface="Canva Sans Bold"/>
              </a:rPr>
              <a:t>Live Demos: Offer demonstrations at hospitals and senior living communities.</a:t>
            </a:r>
          </a:p>
          <a:p>
            <a:pPr algn="l">
              <a:lnSpc>
                <a:spcPts val="4737"/>
              </a:lnSpc>
            </a:pPr>
          </a:p>
          <a:p>
            <a:pPr algn="l" marL="730597" indent="-365299" lvl="1">
              <a:lnSpc>
                <a:spcPts val="4737"/>
              </a:lnSpc>
              <a:buFont typeface="Arial"/>
              <a:buChar char="•"/>
            </a:pPr>
            <a:r>
              <a:rPr lang="en-US" sz="3383">
                <a:solidFill>
                  <a:srgbClr val="000000"/>
                </a:solidFill>
                <a:latin typeface="Canva Sans Bold"/>
                <a:ea typeface="Canva Sans Bold"/>
                <a:cs typeface="Canva Sans Bold"/>
                <a:sym typeface="Canva Sans Bold"/>
              </a:rPr>
              <a:t>Customer Stories: Share testimonials and case studies on social media to build trust and highlight effectiveness.</a:t>
            </a:r>
          </a:p>
          <a:p>
            <a:pPr algn="l">
              <a:lnSpc>
                <a:spcPts val="4737"/>
              </a:lnSpc>
            </a:pP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8914360">
            <a:off x="11105300" y="-2186935"/>
            <a:ext cx="8093176" cy="5501063"/>
            <a:chOff x="0" y="0"/>
            <a:chExt cx="2131536" cy="1448840"/>
          </a:xfrm>
        </p:grpSpPr>
        <p:sp>
          <p:nvSpPr>
            <p:cNvPr name="Freeform 3" id="3"/>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CBDDEC"/>
            </a:solidFill>
          </p:spPr>
        </p:sp>
        <p:sp>
          <p:nvSpPr>
            <p:cNvPr name="TextBox 4" id="4"/>
            <p:cNvSpPr txBox="true"/>
            <p:nvPr/>
          </p:nvSpPr>
          <p:spPr>
            <a:xfrm>
              <a:off x="0" y="-47625"/>
              <a:ext cx="2131536" cy="1496465"/>
            </a:xfrm>
            <a:prstGeom prst="rect">
              <a:avLst/>
            </a:prstGeom>
          </p:spPr>
          <p:txBody>
            <a:bodyPr anchor="ctr" rtlCol="false" tIns="50800" lIns="50800" bIns="50800" rIns="50800"/>
            <a:lstStyle/>
            <a:p>
              <a:pPr algn="ctr">
                <a:lnSpc>
                  <a:spcPts val="2659"/>
                </a:lnSpc>
              </a:pPr>
            </a:p>
          </p:txBody>
        </p:sp>
      </p:grpSp>
      <p:graphicFrame>
        <p:nvGraphicFramePr>
          <p:cNvPr name="Table 5" id="5"/>
          <p:cNvGraphicFramePr>
            <a:graphicFrameLocks noGrp="true"/>
          </p:cNvGraphicFramePr>
          <p:nvPr/>
        </p:nvGraphicFramePr>
        <p:xfrm>
          <a:off x="0" y="1830652"/>
          <a:ext cx="18288000" cy="5295900"/>
        </p:xfrm>
        <a:graphic>
          <a:graphicData uri="http://schemas.openxmlformats.org/drawingml/2006/table">
            <a:tbl>
              <a:tblPr/>
              <a:tblGrid>
                <a:gridCol w="4370794"/>
                <a:gridCol w="4773206"/>
                <a:gridCol w="4897338"/>
                <a:gridCol w="4246662"/>
              </a:tblGrid>
              <a:tr h="1093718">
                <a:tc>
                  <a:txBody>
                    <a:bodyPr anchor="t" rtlCol="false"/>
                    <a:lstStyle/>
                    <a:p>
                      <a:pPr algn="ctr">
                        <a:lnSpc>
                          <a:spcPts val="2659"/>
                        </a:lnSpc>
                        <a:defRPr/>
                      </a:pPr>
                      <a:r>
                        <a:rPr lang="en-US" sz="1899">
                          <a:solidFill>
                            <a:srgbClr val="000000"/>
                          </a:solidFill>
                          <a:latin typeface="Bernoru"/>
                          <a:ea typeface="Bernoru"/>
                          <a:cs typeface="Bernoru"/>
                          <a:sym typeface="Bernoru"/>
                        </a:rPr>
                        <a:t>Gunasekara VGV</a:t>
                      </a:r>
                      <a:endParaRPr lang="en-US" sz="1100"/>
                    </a:p>
                    <a:p>
                      <a:pPr algn="ctr">
                        <a:lnSpc>
                          <a:spcPts val="2659"/>
                        </a:lnSpc>
                      </a:pPr>
                      <a:r>
                        <a:rPr lang="en-US" sz="1899">
                          <a:solidFill>
                            <a:srgbClr val="000000"/>
                          </a:solidFill>
                          <a:latin typeface="Bernoru"/>
                          <a:ea typeface="Bernoru"/>
                          <a:cs typeface="Bernoru"/>
                          <a:sym typeface="Bernoru"/>
                        </a:rPr>
                        <a:t>220193M</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659"/>
                        </a:lnSpc>
                        <a:defRPr/>
                      </a:pPr>
                      <a:r>
                        <a:rPr lang="en-US" sz="1899">
                          <a:solidFill>
                            <a:srgbClr val="000000"/>
                          </a:solidFill>
                          <a:latin typeface="Bernoru"/>
                          <a:ea typeface="Bernoru"/>
                          <a:cs typeface="Bernoru"/>
                          <a:sym typeface="Bernoru"/>
                        </a:rPr>
                        <a:t>Gunathilaka KL</a:t>
                      </a:r>
                      <a:endParaRPr lang="en-US" sz="1100"/>
                    </a:p>
                    <a:p>
                      <a:pPr algn="ctr">
                        <a:lnSpc>
                          <a:spcPts val="2659"/>
                        </a:lnSpc>
                      </a:pPr>
                      <a:r>
                        <a:rPr lang="en-US" sz="1899">
                          <a:solidFill>
                            <a:srgbClr val="000000"/>
                          </a:solidFill>
                          <a:latin typeface="Bernoru"/>
                          <a:ea typeface="Bernoru"/>
                          <a:cs typeface="Bernoru"/>
                          <a:sym typeface="Bernoru"/>
                        </a:rPr>
                        <a:t>220197E </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659"/>
                        </a:lnSpc>
                        <a:defRPr/>
                      </a:pPr>
                      <a:r>
                        <a:rPr lang="en-US" sz="1899">
                          <a:solidFill>
                            <a:srgbClr val="000000"/>
                          </a:solidFill>
                          <a:latin typeface="Bernoru"/>
                          <a:ea typeface="Bernoru"/>
                          <a:cs typeface="Bernoru"/>
                          <a:sym typeface="Bernoru"/>
                        </a:rPr>
                        <a:t>Ilukkumbura IMEIB</a:t>
                      </a:r>
                      <a:endParaRPr lang="en-US" sz="1100"/>
                    </a:p>
                    <a:p>
                      <a:pPr algn="ctr">
                        <a:lnSpc>
                          <a:spcPts val="2659"/>
                        </a:lnSpc>
                      </a:pPr>
                      <a:r>
                        <a:rPr lang="en-US" sz="1899">
                          <a:solidFill>
                            <a:srgbClr val="000000"/>
                          </a:solidFill>
                          <a:latin typeface="Bernoru"/>
                          <a:ea typeface="Bernoru"/>
                          <a:cs typeface="Bernoru"/>
                          <a:sym typeface="Bernoru"/>
                        </a:rPr>
                        <a:t>220235V</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659"/>
                        </a:lnSpc>
                        <a:defRPr/>
                      </a:pPr>
                      <a:r>
                        <a:rPr lang="en-US" sz="1899">
                          <a:solidFill>
                            <a:srgbClr val="000000"/>
                          </a:solidFill>
                          <a:latin typeface="Bernoru"/>
                          <a:ea typeface="Bernoru"/>
                          <a:cs typeface="Bernoru"/>
                          <a:sym typeface="Bernoru"/>
                        </a:rPr>
                        <a:t>Priyanjana TPIM </a:t>
                      </a:r>
                      <a:endParaRPr lang="en-US" sz="1100"/>
                    </a:p>
                    <a:p>
                      <a:pPr algn="ctr">
                        <a:lnSpc>
                          <a:spcPts val="2659"/>
                        </a:lnSpc>
                      </a:pPr>
                      <a:r>
                        <a:rPr lang="en-US" sz="1899">
                          <a:solidFill>
                            <a:srgbClr val="000000"/>
                          </a:solidFill>
                          <a:latin typeface="Bernoru"/>
                          <a:ea typeface="Bernoru"/>
                          <a:cs typeface="Bernoru"/>
                          <a:sym typeface="Bernoru"/>
                        </a:rPr>
                        <a:t>220495P</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1367559">
                <a:tc>
                  <a:txBody>
                    <a:bodyPr anchor="t" rtlCol="false"/>
                    <a:lstStyle/>
                    <a:p>
                      <a:pPr algn="ctr">
                        <a:lnSpc>
                          <a:spcPts val="2520"/>
                        </a:lnSpc>
                        <a:defRPr/>
                      </a:pPr>
                      <a:r>
                        <a:rPr lang="en-US" sz="1800">
                          <a:solidFill>
                            <a:srgbClr val="000000"/>
                          </a:solidFill>
                          <a:latin typeface="Bernoru"/>
                          <a:ea typeface="Bernoru"/>
                          <a:cs typeface="Bernoru"/>
                          <a:sym typeface="Bernoru"/>
                        </a:rPr>
                        <a:t>Research survey</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Bernoru"/>
                          <a:ea typeface="Bernoru"/>
                          <a:cs typeface="Bernoru"/>
                          <a:sym typeface="Bernoru"/>
                        </a:rPr>
                        <a:t>PCB design of Main unit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Bernoru"/>
                          <a:ea typeface="Bernoru"/>
                          <a:cs typeface="Bernoru"/>
                          <a:sym typeface="Bernoru"/>
                        </a:rPr>
                        <a:t>3D enclosure design</a:t>
                      </a:r>
                      <a:endParaRPr lang="en-US" sz="1100"/>
                    </a:p>
                    <a:p>
                      <a:pPr algn="ctr">
                        <a:lnSpc>
                          <a:spcPts val="2520"/>
                        </a:lnSpc>
                      </a:pPr>
                      <a:r>
                        <a:rPr lang="en-US" sz="1800">
                          <a:solidFill>
                            <a:srgbClr val="000000"/>
                          </a:solidFill>
                          <a:latin typeface="Bernoru"/>
                          <a:ea typeface="Bernoru"/>
                          <a:cs typeface="Bernoru"/>
                          <a:sym typeface="Bernoru"/>
                        </a:rPr>
                        <a:t>(Main device , Button)</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Bernoru"/>
                          <a:ea typeface="Bernoru"/>
                          <a:cs typeface="Bernoru"/>
                          <a:sym typeface="Bernoru"/>
                        </a:rPr>
                        <a:t>PCB design of the Button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752720">
                <a:tc>
                  <a:txBody>
                    <a:bodyPr anchor="t" rtlCol="false"/>
                    <a:lstStyle/>
                    <a:p>
                      <a:pPr algn="ctr">
                        <a:lnSpc>
                          <a:spcPts val="2520"/>
                        </a:lnSpc>
                        <a:defRPr/>
                      </a:pPr>
                      <a:r>
                        <a:rPr lang="en-US" sz="1800">
                          <a:solidFill>
                            <a:srgbClr val="000000"/>
                          </a:solidFill>
                          <a:latin typeface="Bernoru"/>
                          <a:ea typeface="Bernoru"/>
                          <a:cs typeface="Bernoru"/>
                          <a:sym typeface="Bernoru"/>
                        </a:rPr>
                        <a:t>App development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Bernoru"/>
                          <a:ea typeface="Bernoru"/>
                          <a:cs typeface="Bernoru"/>
                          <a:sym typeface="Bernoru"/>
                        </a:rPr>
                        <a:t>App development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Bernoru"/>
                          <a:ea typeface="Bernoru"/>
                          <a:cs typeface="Bernoru"/>
                          <a:sym typeface="Bernoru"/>
                        </a:rPr>
                        <a:t>App development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Bernoru"/>
                          <a:ea typeface="Bernoru"/>
                          <a:cs typeface="Bernoru"/>
                          <a:sym typeface="Bernoru"/>
                        </a:rPr>
                        <a:t>App development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55342">
                <a:tc>
                  <a:txBody>
                    <a:bodyPr anchor="t" rtlCol="false"/>
                    <a:lstStyle/>
                    <a:p>
                      <a:pPr algn="ctr">
                        <a:lnSpc>
                          <a:spcPts val="2520"/>
                        </a:lnSpc>
                        <a:defRPr/>
                      </a:pPr>
                      <a:r>
                        <a:rPr lang="en-US" sz="1800">
                          <a:solidFill>
                            <a:srgbClr val="000000"/>
                          </a:solidFill>
                          <a:latin typeface="Bernoru"/>
                          <a:ea typeface="Bernoru"/>
                          <a:cs typeface="Bernoru"/>
                          <a:sym typeface="Bernoru"/>
                        </a:rPr>
                        <a:t>Documentation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Bernoru"/>
                          <a:ea typeface="Bernoru"/>
                          <a:cs typeface="Bernoru"/>
                          <a:sym typeface="Bernoru"/>
                        </a:rPr>
                        <a:t>Programming micro-controller of main device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Bernoru"/>
                          <a:ea typeface="Bernoru"/>
                          <a:cs typeface="Bernoru"/>
                          <a:sym typeface="Bernoru"/>
                        </a:rPr>
                        <a:t>Assembling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Bernoru"/>
                          <a:ea typeface="Bernoru"/>
                          <a:cs typeface="Bernoru"/>
                          <a:sym typeface="Bernoru"/>
                        </a:rPr>
                        <a:t>Programming micro-controller of main device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6560">
                <a:tc>
                  <a:txBody>
                    <a:bodyPr anchor="t" rtlCol="false"/>
                    <a:lstStyle/>
                    <a:p>
                      <a:pPr algn="ctr">
                        <a:lnSpc>
                          <a:spcPts val="2520"/>
                        </a:lnSpc>
                        <a:defRPr/>
                      </a:pPr>
                      <a:r>
                        <a:rPr lang="en-US" sz="1800">
                          <a:solidFill>
                            <a:srgbClr val="000000"/>
                          </a:solidFill>
                          <a:latin typeface="Bernoru"/>
                          <a:ea typeface="Bernoru"/>
                          <a:cs typeface="Bernoru"/>
                          <a:sym typeface="Bernoru"/>
                        </a:rPr>
                        <a:t>Testing</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Bernoru"/>
                          <a:ea typeface="Bernoru"/>
                          <a:cs typeface="Bernoru"/>
                          <a:sym typeface="Bernoru"/>
                        </a:rPr>
                        <a:t>Soldering</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Bernoru"/>
                          <a:ea typeface="Bernoru"/>
                          <a:cs typeface="Bernoru"/>
                          <a:sym typeface="Bernoru"/>
                        </a:rPr>
                        <a:t>Documentation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Bernoru"/>
                          <a:ea typeface="Bernoru"/>
                          <a:cs typeface="Bernoru"/>
                          <a:sym typeface="Bernoru"/>
                        </a:rPr>
                        <a:t>Soldering</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6" id="6"/>
          <p:cNvSpPr txBox="true"/>
          <p:nvPr/>
        </p:nvSpPr>
        <p:spPr>
          <a:xfrm rot="0">
            <a:off x="1028700" y="461961"/>
            <a:ext cx="10826933" cy="1019178"/>
          </a:xfrm>
          <a:prstGeom prst="rect">
            <a:avLst/>
          </a:prstGeom>
        </p:spPr>
        <p:txBody>
          <a:bodyPr anchor="t" rtlCol="false" tIns="0" lIns="0" bIns="0" rIns="0">
            <a:spAutoFit/>
          </a:bodyPr>
          <a:lstStyle/>
          <a:p>
            <a:pPr algn="ctr">
              <a:lnSpc>
                <a:spcPts val="8399"/>
              </a:lnSpc>
              <a:spcBef>
                <a:spcPct val="0"/>
              </a:spcBef>
            </a:pPr>
            <a:r>
              <a:rPr lang="en-US" sz="5999">
                <a:solidFill>
                  <a:srgbClr val="000000"/>
                </a:solidFill>
                <a:latin typeface="League Spartan"/>
                <a:ea typeface="League Spartan"/>
                <a:cs typeface="League Spartan"/>
                <a:sym typeface="League Spartan"/>
              </a:rPr>
              <a:t>Task Allocation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AFC1D0"/>
        </a:solidFill>
      </p:bgPr>
    </p:bg>
    <p:spTree>
      <p:nvGrpSpPr>
        <p:cNvPr id="1" name=""/>
        <p:cNvGrpSpPr/>
        <p:nvPr/>
      </p:nvGrpSpPr>
      <p:grpSpPr>
        <a:xfrm>
          <a:off x="0" y="0"/>
          <a:ext cx="0" cy="0"/>
          <a:chOff x="0" y="0"/>
          <a:chExt cx="0" cy="0"/>
        </a:xfrm>
      </p:grpSpPr>
      <p:grpSp>
        <p:nvGrpSpPr>
          <p:cNvPr name="Group 2" id="2"/>
          <p:cNvGrpSpPr/>
          <p:nvPr/>
        </p:nvGrpSpPr>
        <p:grpSpPr>
          <a:xfrm rot="-1751933">
            <a:off x="179230" y="2590504"/>
            <a:ext cx="20414930" cy="11270142"/>
            <a:chOff x="0" y="0"/>
            <a:chExt cx="5376772" cy="2968268"/>
          </a:xfrm>
        </p:grpSpPr>
        <p:sp>
          <p:nvSpPr>
            <p:cNvPr name="Freeform 3" id="3"/>
            <p:cNvSpPr/>
            <p:nvPr/>
          </p:nvSpPr>
          <p:spPr>
            <a:xfrm flipH="false" flipV="false" rot="0">
              <a:off x="0" y="0"/>
              <a:ext cx="5376772" cy="2968268"/>
            </a:xfrm>
            <a:custGeom>
              <a:avLst/>
              <a:gdLst/>
              <a:ahLst/>
              <a:cxnLst/>
              <a:rect r="r" b="b" t="t" l="l"/>
              <a:pathLst>
                <a:path h="2968268" w="5376772">
                  <a:moveTo>
                    <a:pt x="0" y="0"/>
                  </a:moveTo>
                  <a:lnTo>
                    <a:pt x="5376772" y="0"/>
                  </a:lnTo>
                  <a:lnTo>
                    <a:pt x="5376772" y="2968268"/>
                  </a:lnTo>
                  <a:lnTo>
                    <a:pt x="0" y="2968268"/>
                  </a:lnTo>
                  <a:close/>
                </a:path>
              </a:pathLst>
            </a:custGeom>
            <a:solidFill>
              <a:srgbClr val="0B1320"/>
            </a:solidFill>
          </p:spPr>
        </p:sp>
        <p:sp>
          <p:nvSpPr>
            <p:cNvPr name="TextBox 4" id="4"/>
            <p:cNvSpPr txBox="true"/>
            <p:nvPr/>
          </p:nvSpPr>
          <p:spPr>
            <a:xfrm>
              <a:off x="0" y="-47625"/>
              <a:ext cx="5376772" cy="301589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1369120"/>
            <a:ext cx="7237570" cy="1409821"/>
          </a:xfrm>
          <a:prstGeom prst="rect">
            <a:avLst/>
          </a:prstGeom>
        </p:spPr>
        <p:txBody>
          <a:bodyPr anchor="t" rtlCol="false" tIns="0" lIns="0" bIns="0" rIns="0">
            <a:spAutoFit/>
          </a:bodyPr>
          <a:lstStyle/>
          <a:p>
            <a:pPr algn="l">
              <a:lnSpc>
                <a:spcPts val="11536"/>
              </a:lnSpc>
            </a:pPr>
            <a:r>
              <a:rPr lang="en-US" sz="8240">
                <a:solidFill>
                  <a:srgbClr val="0B1320"/>
                </a:solidFill>
                <a:latin typeface="League Spartan"/>
                <a:ea typeface="League Spartan"/>
                <a:cs typeface="League Spartan"/>
                <a:sym typeface="League Spartan"/>
              </a:rPr>
              <a:t>Overview</a:t>
            </a:r>
          </a:p>
        </p:txBody>
      </p:sp>
      <p:sp>
        <p:nvSpPr>
          <p:cNvPr name="TextBox 6" id="6"/>
          <p:cNvSpPr txBox="true"/>
          <p:nvPr/>
        </p:nvSpPr>
        <p:spPr>
          <a:xfrm rot="0">
            <a:off x="5895799" y="4145213"/>
            <a:ext cx="7216646" cy="4088669"/>
          </a:xfrm>
          <a:prstGeom prst="rect">
            <a:avLst/>
          </a:prstGeom>
        </p:spPr>
        <p:txBody>
          <a:bodyPr anchor="t" rtlCol="false" tIns="0" lIns="0" bIns="0" rIns="0">
            <a:spAutoFit/>
          </a:bodyPr>
          <a:lstStyle/>
          <a:p>
            <a:pPr algn="l" marL="750469" indent="-375234" lvl="1">
              <a:lnSpc>
                <a:spcPts val="5387"/>
              </a:lnSpc>
              <a:buFont typeface="Arial"/>
              <a:buChar char="•"/>
            </a:pPr>
            <a:r>
              <a:rPr lang="en-US" sz="3476">
                <a:solidFill>
                  <a:srgbClr val="F3F6FA"/>
                </a:solidFill>
                <a:latin typeface="Kollektif"/>
                <a:ea typeface="Kollektif"/>
                <a:cs typeface="Kollektif"/>
                <a:sym typeface="Kollektif"/>
              </a:rPr>
              <a:t>Problem identification</a:t>
            </a:r>
          </a:p>
          <a:p>
            <a:pPr algn="l" marL="750469" indent="-375234" lvl="1">
              <a:lnSpc>
                <a:spcPts val="5387"/>
              </a:lnSpc>
              <a:buFont typeface="Arial"/>
              <a:buChar char="•"/>
            </a:pPr>
            <a:r>
              <a:rPr lang="en-US" sz="3476">
                <a:solidFill>
                  <a:srgbClr val="F3F6FA"/>
                </a:solidFill>
                <a:latin typeface="Kollektif"/>
                <a:ea typeface="Kollektif"/>
                <a:cs typeface="Kollektif"/>
                <a:sym typeface="Kollektif"/>
              </a:rPr>
              <a:t>Solution</a:t>
            </a:r>
          </a:p>
          <a:p>
            <a:pPr algn="l" marL="750469" indent="-375234" lvl="1">
              <a:lnSpc>
                <a:spcPts val="5387"/>
              </a:lnSpc>
              <a:buFont typeface="Arial"/>
              <a:buChar char="•"/>
            </a:pPr>
            <a:r>
              <a:rPr lang="en-US" sz="3476">
                <a:solidFill>
                  <a:srgbClr val="F3F6FA"/>
                </a:solidFill>
                <a:latin typeface="Kollektif"/>
                <a:ea typeface="Kollektif"/>
                <a:cs typeface="Kollektif"/>
                <a:sym typeface="Kollektif"/>
              </a:rPr>
              <a:t>Product architecture</a:t>
            </a:r>
          </a:p>
          <a:p>
            <a:pPr algn="l" marL="750469" indent="-375234" lvl="1">
              <a:lnSpc>
                <a:spcPts val="5387"/>
              </a:lnSpc>
              <a:buFont typeface="Arial"/>
              <a:buChar char="•"/>
            </a:pPr>
            <a:r>
              <a:rPr lang="en-US" sz="3476">
                <a:solidFill>
                  <a:srgbClr val="F3F6FA"/>
                </a:solidFill>
                <a:latin typeface="Kollektif"/>
                <a:ea typeface="Kollektif"/>
                <a:cs typeface="Kollektif"/>
                <a:sym typeface="Kollektif"/>
              </a:rPr>
              <a:t>Technology stack identification</a:t>
            </a:r>
          </a:p>
          <a:p>
            <a:pPr algn="l" marL="750469" indent="-375234" lvl="1">
              <a:lnSpc>
                <a:spcPts val="5387"/>
              </a:lnSpc>
              <a:buFont typeface="Arial"/>
              <a:buChar char="•"/>
            </a:pPr>
            <a:r>
              <a:rPr lang="en-US" sz="3476">
                <a:solidFill>
                  <a:srgbClr val="F3F6FA"/>
                </a:solidFill>
                <a:latin typeface="Kollektif"/>
                <a:ea typeface="Kollektif"/>
                <a:cs typeface="Kollektif"/>
                <a:sym typeface="Kollektif"/>
              </a:rPr>
              <a:t>PCB design</a:t>
            </a:r>
          </a:p>
          <a:p>
            <a:pPr algn="l" marL="750469" indent="-375234" lvl="1">
              <a:lnSpc>
                <a:spcPts val="5387"/>
              </a:lnSpc>
              <a:buFont typeface="Arial"/>
              <a:buChar char="•"/>
            </a:pPr>
            <a:r>
              <a:rPr lang="en-US" sz="3476">
                <a:solidFill>
                  <a:srgbClr val="F3F6FA"/>
                </a:solidFill>
                <a:latin typeface="Kollektif"/>
                <a:ea typeface="Kollektif"/>
                <a:cs typeface="Kollektif"/>
                <a:sym typeface="Kollektif"/>
              </a:rPr>
              <a:t>Enclosure design</a:t>
            </a:r>
          </a:p>
        </p:txBody>
      </p:sp>
      <p:grpSp>
        <p:nvGrpSpPr>
          <p:cNvPr name="Group 7" id="7"/>
          <p:cNvGrpSpPr/>
          <p:nvPr/>
        </p:nvGrpSpPr>
        <p:grpSpPr>
          <a:xfrm rot="-4667749">
            <a:off x="14350320" y="-3994161"/>
            <a:ext cx="3720768" cy="7555779"/>
            <a:chOff x="0" y="0"/>
            <a:chExt cx="979955" cy="1990000"/>
          </a:xfrm>
        </p:grpSpPr>
        <p:sp>
          <p:nvSpPr>
            <p:cNvPr name="Freeform 8" id="8"/>
            <p:cNvSpPr/>
            <p:nvPr/>
          </p:nvSpPr>
          <p:spPr>
            <a:xfrm flipH="false" flipV="false" rot="0">
              <a:off x="0" y="0"/>
              <a:ext cx="979955" cy="1989999"/>
            </a:xfrm>
            <a:custGeom>
              <a:avLst/>
              <a:gdLst/>
              <a:ahLst/>
              <a:cxnLst/>
              <a:rect r="r" b="b" t="t" l="l"/>
              <a:pathLst>
                <a:path h="1989999" w="979955">
                  <a:moveTo>
                    <a:pt x="0" y="0"/>
                  </a:moveTo>
                  <a:lnTo>
                    <a:pt x="979955" y="0"/>
                  </a:lnTo>
                  <a:lnTo>
                    <a:pt x="979955" y="1989999"/>
                  </a:lnTo>
                  <a:lnTo>
                    <a:pt x="0" y="1989999"/>
                  </a:lnTo>
                  <a:close/>
                </a:path>
              </a:pathLst>
            </a:custGeom>
            <a:solidFill>
              <a:srgbClr val="365679"/>
            </a:solidFill>
          </p:spPr>
        </p:sp>
        <p:sp>
          <p:nvSpPr>
            <p:cNvPr name="TextBox 9" id="9"/>
            <p:cNvSpPr txBox="true"/>
            <p:nvPr/>
          </p:nvSpPr>
          <p:spPr>
            <a:xfrm>
              <a:off x="0" y="-47625"/>
              <a:ext cx="979955" cy="20376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2917032" y="3952166"/>
            <a:ext cx="5799975" cy="3407842"/>
          </a:xfrm>
          <a:prstGeom prst="rect">
            <a:avLst/>
          </a:prstGeom>
        </p:spPr>
        <p:txBody>
          <a:bodyPr anchor="t" rtlCol="false" tIns="0" lIns="0" bIns="0" rIns="0">
            <a:spAutoFit/>
          </a:bodyPr>
          <a:lstStyle/>
          <a:p>
            <a:pPr algn="l" marL="750469" indent="-375234" lvl="1">
              <a:lnSpc>
                <a:spcPts val="5387"/>
              </a:lnSpc>
              <a:buFont typeface="Arial"/>
              <a:buChar char="•"/>
            </a:pPr>
            <a:r>
              <a:rPr lang="en-US" sz="3476">
                <a:solidFill>
                  <a:srgbClr val="F3F6FA"/>
                </a:solidFill>
                <a:latin typeface="Kollektif"/>
                <a:ea typeface="Kollektif"/>
                <a:cs typeface="Kollektif"/>
                <a:sym typeface="Kollektif"/>
              </a:rPr>
              <a:t>Mobile app</a:t>
            </a:r>
          </a:p>
          <a:p>
            <a:pPr algn="l" marL="750469" indent="-375234" lvl="1">
              <a:lnSpc>
                <a:spcPts val="5387"/>
              </a:lnSpc>
              <a:buFont typeface="Arial"/>
              <a:buChar char="•"/>
            </a:pPr>
            <a:r>
              <a:rPr lang="en-US" sz="3476">
                <a:solidFill>
                  <a:srgbClr val="F3F6FA"/>
                </a:solidFill>
                <a:latin typeface="Kollektif"/>
                <a:ea typeface="Kollektif"/>
                <a:cs typeface="Kollektif"/>
                <a:sym typeface="Kollektif"/>
              </a:rPr>
              <a:t>Specification</a:t>
            </a:r>
          </a:p>
          <a:p>
            <a:pPr algn="l" marL="750469" indent="-375234" lvl="1">
              <a:lnSpc>
                <a:spcPts val="5387"/>
              </a:lnSpc>
              <a:buFont typeface="Arial"/>
              <a:buChar char="•"/>
            </a:pPr>
            <a:r>
              <a:rPr lang="en-US" sz="3476">
                <a:solidFill>
                  <a:srgbClr val="F3F6FA"/>
                </a:solidFill>
                <a:latin typeface="Kollektif"/>
                <a:ea typeface="Kollektif"/>
                <a:cs typeface="Kollektif"/>
                <a:sym typeface="Kollektif"/>
              </a:rPr>
              <a:t>Budget</a:t>
            </a:r>
          </a:p>
          <a:p>
            <a:pPr algn="l" marL="750469" indent="-375234" lvl="1">
              <a:lnSpc>
                <a:spcPts val="5387"/>
              </a:lnSpc>
              <a:buFont typeface="Arial"/>
              <a:buChar char="•"/>
            </a:pPr>
            <a:r>
              <a:rPr lang="en-US" sz="3476">
                <a:solidFill>
                  <a:srgbClr val="F3F6FA"/>
                </a:solidFill>
                <a:latin typeface="Kollektif"/>
                <a:ea typeface="Kollektif"/>
                <a:cs typeface="Kollektif"/>
                <a:sym typeface="Kollektif"/>
              </a:rPr>
              <a:t>Marketing &amp; Sales</a:t>
            </a:r>
          </a:p>
          <a:p>
            <a:pPr algn="l" marL="750469" indent="-375234" lvl="1">
              <a:lnSpc>
                <a:spcPts val="5387"/>
              </a:lnSpc>
              <a:buFont typeface="Arial"/>
              <a:buChar char="•"/>
            </a:pPr>
            <a:r>
              <a:rPr lang="en-US" sz="3476">
                <a:solidFill>
                  <a:srgbClr val="F3F6FA"/>
                </a:solidFill>
                <a:latin typeface="Kollektif"/>
                <a:ea typeface="Kollektif"/>
                <a:cs typeface="Kollektif"/>
                <a:sym typeface="Kollektif"/>
              </a:rPr>
              <a:t>Task Allocation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450682" y="6838690"/>
            <a:ext cx="3248905" cy="4033957"/>
          </a:xfrm>
          <a:custGeom>
            <a:avLst/>
            <a:gdLst/>
            <a:ahLst/>
            <a:cxnLst/>
            <a:rect r="r" b="b" t="t" l="l"/>
            <a:pathLst>
              <a:path h="4033957" w="3248905">
                <a:moveTo>
                  <a:pt x="0" y="0"/>
                </a:moveTo>
                <a:lnTo>
                  <a:pt x="3248905" y="0"/>
                </a:lnTo>
                <a:lnTo>
                  <a:pt x="3248905" y="4033958"/>
                </a:lnTo>
                <a:lnTo>
                  <a:pt x="0" y="4033958"/>
                </a:lnTo>
                <a:lnTo>
                  <a:pt x="0" y="0"/>
                </a:lnTo>
                <a:close/>
              </a:path>
            </a:pathLst>
          </a:custGeom>
          <a:blipFill>
            <a:blip r:embed="rId2"/>
            <a:stretch>
              <a:fillRect l="0" t="-33065" r="0" b="-41662"/>
            </a:stretch>
          </a:blipFill>
        </p:spPr>
      </p:sp>
      <p:sp>
        <p:nvSpPr>
          <p:cNvPr name="Freeform 3" id="3"/>
          <p:cNvSpPr/>
          <p:nvPr/>
        </p:nvSpPr>
        <p:spPr>
          <a:xfrm flipH="false" flipV="false" rot="0">
            <a:off x="15183059" y="5026127"/>
            <a:ext cx="2076241" cy="1672095"/>
          </a:xfrm>
          <a:custGeom>
            <a:avLst/>
            <a:gdLst/>
            <a:ahLst/>
            <a:cxnLst/>
            <a:rect r="r" b="b" t="t" l="l"/>
            <a:pathLst>
              <a:path h="1672095" w="2076241">
                <a:moveTo>
                  <a:pt x="0" y="0"/>
                </a:moveTo>
                <a:lnTo>
                  <a:pt x="2076241" y="0"/>
                </a:lnTo>
                <a:lnTo>
                  <a:pt x="2076241" y="1672095"/>
                </a:lnTo>
                <a:lnTo>
                  <a:pt x="0" y="1672095"/>
                </a:lnTo>
                <a:lnTo>
                  <a:pt x="0" y="0"/>
                </a:lnTo>
                <a:close/>
              </a:path>
            </a:pathLst>
          </a:custGeom>
          <a:blipFill>
            <a:blip r:embed="rId3"/>
            <a:stretch>
              <a:fillRect l="-142719" t="-58123" r="-129940" b="-55167"/>
            </a:stretch>
          </a:blipFill>
        </p:spPr>
      </p:sp>
      <p:sp>
        <p:nvSpPr>
          <p:cNvPr name="Freeform 4" id="4"/>
          <p:cNvSpPr/>
          <p:nvPr/>
        </p:nvSpPr>
        <p:spPr>
          <a:xfrm flipH="false" flipV="false" rot="0">
            <a:off x="11855633" y="5143500"/>
            <a:ext cx="2155192" cy="1639150"/>
          </a:xfrm>
          <a:custGeom>
            <a:avLst/>
            <a:gdLst/>
            <a:ahLst/>
            <a:cxnLst/>
            <a:rect r="r" b="b" t="t" l="l"/>
            <a:pathLst>
              <a:path h="1639150" w="2155192">
                <a:moveTo>
                  <a:pt x="0" y="0"/>
                </a:moveTo>
                <a:lnTo>
                  <a:pt x="2155192" y="0"/>
                </a:lnTo>
                <a:lnTo>
                  <a:pt x="2155192" y="1639150"/>
                </a:lnTo>
                <a:lnTo>
                  <a:pt x="0" y="1639150"/>
                </a:lnTo>
                <a:lnTo>
                  <a:pt x="0" y="0"/>
                </a:lnTo>
                <a:close/>
              </a:path>
            </a:pathLst>
          </a:custGeom>
          <a:blipFill>
            <a:blip r:embed="rId4"/>
            <a:stretch>
              <a:fillRect l="-119882" t="-52256" r="-139125" b="-65320"/>
            </a:stretch>
          </a:blipFill>
        </p:spPr>
      </p:sp>
      <p:sp>
        <p:nvSpPr>
          <p:cNvPr name="Freeform 5" id="5"/>
          <p:cNvSpPr/>
          <p:nvPr/>
        </p:nvSpPr>
        <p:spPr>
          <a:xfrm flipH="false" flipV="false" rot="-5400000">
            <a:off x="12676309" y="6742130"/>
            <a:ext cx="3055783" cy="4033957"/>
          </a:xfrm>
          <a:custGeom>
            <a:avLst/>
            <a:gdLst/>
            <a:ahLst/>
            <a:cxnLst/>
            <a:rect r="r" b="b" t="t" l="l"/>
            <a:pathLst>
              <a:path h="4033957" w="3055783">
                <a:moveTo>
                  <a:pt x="0" y="0"/>
                </a:moveTo>
                <a:lnTo>
                  <a:pt x="3055784" y="0"/>
                </a:lnTo>
                <a:lnTo>
                  <a:pt x="3055784" y="4033957"/>
                </a:lnTo>
                <a:lnTo>
                  <a:pt x="0" y="4033957"/>
                </a:lnTo>
                <a:lnTo>
                  <a:pt x="0" y="0"/>
                </a:lnTo>
                <a:close/>
              </a:path>
            </a:pathLst>
          </a:custGeom>
          <a:blipFill>
            <a:blip r:embed="rId5"/>
            <a:stretch>
              <a:fillRect l="0" t="-46287" r="-22812" b="-55545"/>
            </a:stretch>
          </a:blipFill>
        </p:spPr>
      </p:sp>
      <p:sp>
        <p:nvSpPr>
          <p:cNvPr name="Freeform 6" id="6"/>
          <p:cNvSpPr/>
          <p:nvPr/>
        </p:nvSpPr>
        <p:spPr>
          <a:xfrm flipH="false" flipV="false" rot="0">
            <a:off x="11339763" y="879379"/>
            <a:ext cx="6514827" cy="3710314"/>
          </a:xfrm>
          <a:custGeom>
            <a:avLst/>
            <a:gdLst/>
            <a:ahLst/>
            <a:cxnLst/>
            <a:rect r="r" b="b" t="t" l="l"/>
            <a:pathLst>
              <a:path h="3710314" w="6514827">
                <a:moveTo>
                  <a:pt x="0" y="0"/>
                </a:moveTo>
                <a:lnTo>
                  <a:pt x="6514827" y="0"/>
                </a:lnTo>
                <a:lnTo>
                  <a:pt x="6514827" y="3710314"/>
                </a:lnTo>
                <a:lnTo>
                  <a:pt x="0" y="3710314"/>
                </a:lnTo>
                <a:lnTo>
                  <a:pt x="0" y="0"/>
                </a:lnTo>
                <a:close/>
              </a:path>
            </a:pathLst>
          </a:custGeom>
          <a:blipFill>
            <a:blip r:embed="rId6"/>
            <a:stretch>
              <a:fillRect l="0" t="-24238" r="-31586" b="-5546"/>
            </a:stretch>
          </a:blipFill>
        </p:spPr>
      </p:sp>
      <p:sp>
        <p:nvSpPr>
          <p:cNvPr name="Freeform 7" id="7"/>
          <p:cNvSpPr/>
          <p:nvPr/>
        </p:nvSpPr>
        <p:spPr>
          <a:xfrm flipH="false" flipV="false" rot="0">
            <a:off x="653322" y="1695448"/>
            <a:ext cx="10438791" cy="5788490"/>
          </a:xfrm>
          <a:custGeom>
            <a:avLst/>
            <a:gdLst/>
            <a:ahLst/>
            <a:cxnLst/>
            <a:rect r="r" b="b" t="t" l="l"/>
            <a:pathLst>
              <a:path h="5788490" w="10438791">
                <a:moveTo>
                  <a:pt x="0" y="0"/>
                </a:moveTo>
                <a:lnTo>
                  <a:pt x="10438791" y="0"/>
                </a:lnTo>
                <a:lnTo>
                  <a:pt x="10438791" y="5788490"/>
                </a:lnTo>
                <a:lnTo>
                  <a:pt x="0" y="5788490"/>
                </a:lnTo>
                <a:lnTo>
                  <a:pt x="0" y="0"/>
                </a:lnTo>
                <a:close/>
              </a:path>
            </a:pathLst>
          </a:custGeom>
          <a:blipFill>
            <a:blip r:embed="rId7"/>
            <a:stretch>
              <a:fillRect l="-1070" t="0" r="-19231" b="0"/>
            </a:stretch>
          </a:blipFill>
        </p:spPr>
      </p:sp>
      <p:sp>
        <p:nvSpPr>
          <p:cNvPr name="TextBox 8" id="8"/>
          <p:cNvSpPr txBox="true"/>
          <p:nvPr/>
        </p:nvSpPr>
        <p:spPr>
          <a:xfrm rot="0">
            <a:off x="1028700" y="461961"/>
            <a:ext cx="10826933" cy="1019178"/>
          </a:xfrm>
          <a:prstGeom prst="rect">
            <a:avLst/>
          </a:prstGeom>
        </p:spPr>
        <p:txBody>
          <a:bodyPr anchor="t" rtlCol="false" tIns="0" lIns="0" bIns="0" rIns="0">
            <a:spAutoFit/>
          </a:bodyPr>
          <a:lstStyle/>
          <a:p>
            <a:pPr algn="ctr">
              <a:lnSpc>
                <a:spcPts val="8399"/>
              </a:lnSpc>
              <a:spcBef>
                <a:spcPct val="0"/>
              </a:spcBef>
            </a:pPr>
            <a:r>
              <a:rPr lang="en-US" sz="5999">
                <a:solidFill>
                  <a:srgbClr val="FFFFFF"/>
                </a:solidFill>
                <a:latin typeface="League Spartan"/>
                <a:ea typeface="League Spartan"/>
                <a:cs typeface="League Spartan"/>
                <a:sym typeface="League Spartan"/>
              </a:rPr>
              <a:t>Actual Device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0090686" y="-76919"/>
            <a:ext cx="11205779" cy="10911627"/>
          </a:xfrm>
          <a:custGeom>
            <a:avLst/>
            <a:gdLst/>
            <a:ahLst/>
            <a:cxnLst/>
            <a:rect r="r" b="b" t="t" l="l"/>
            <a:pathLst>
              <a:path h="10911627" w="11205779">
                <a:moveTo>
                  <a:pt x="0" y="10911627"/>
                </a:moveTo>
                <a:lnTo>
                  <a:pt x="11205779" y="10911627"/>
                </a:lnTo>
                <a:lnTo>
                  <a:pt x="11205779" y="0"/>
                </a:lnTo>
                <a:lnTo>
                  <a:pt x="0" y="0"/>
                </a:lnTo>
                <a:lnTo>
                  <a:pt x="0" y="10911627"/>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803481">
            <a:off x="-1558769" y="-2721739"/>
            <a:ext cx="7821074" cy="19539727"/>
            <a:chOff x="0" y="0"/>
            <a:chExt cx="2059871" cy="5146266"/>
          </a:xfrm>
        </p:grpSpPr>
        <p:sp>
          <p:nvSpPr>
            <p:cNvPr name="Freeform 4" id="4"/>
            <p:cNvSpPr/>
            <p:nvPr/>
          </p:nvSpPr>
          <p:spPr>
            <a:xfrm flipH="false" flipV="false" rot="0">
              <a:off x="0" y="0"/>
              <a:ext cx="2059872" cy="5146266"/>
            </a:xfrm>
            <a:custGeom>
              <a:avLst/>
              <a:gdLst/>
              <a:ahLst/>
              <a:cxnLst/>
              <a:rect r="r" b="b" t="t" l="l"/>
              <a:pathLst>
                <a:path h="5146266" w="2059872">
                  <a:moveTo>
                    <a:pt x="0" y="0"/>
                  </a:moveTo>
                  <a:lnTo>
                    <a:pt x="2059872" y="0"/>
                  </a:lnTo>
                  <a:lnTo>
                    <a:pt x="2059872" y="5146266"/>
                  </a:lnTo>
                  <a:lnTo>
                    <a:pt x="0" y="5146266"/>
                  </a:lnTo>
                  <a:close/>
                </a:path>
              </a:pathLst>
            </a:custGeom>
            <a:solidFill>
              <a:srgbClr val="0B1320"/>
            </a:solidFill>
          </p:spPr>
        </p:sp>
        <p:sp>
          <p:nvSpPr>
            <p:cNvPr name="TextBox 5" id="5"/>
            <p:cNvSpPr txBox="true"/>
            <p:nvPr/>
          </p:nvSpPr>
          <p:spPr>
            <a:xfrm>
              <a:off x="0" y="-47625"/>
              <a:ext cx="2059871" cy="519389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25876">
            <a:off x="7248318" y="8786475"/>
            <a:ext cx="12022786" cy="2391367"/>
            <a:chOff x="0" y="0"/>
            <a:chExt cx="3166495" cy="629825"/>
          </a:xfrm>
        </p:grpSpPr>
        <p:sp>
          <p:nvSpPr>
            <p:cNvPr name="Freeform 7" id="7"/>
            <p:cNvSpPr/>
            <p:nvPr/>
          </p:nvSpPr>
          <p:spPr>
            <a:xfrm flipH="false" flipV="false" rot="0">
              <a:off x="0" y="0"/>
              <a:ext cx="3166495" cy="629825"/>
            </a:xfrm>
            <a:custGeom>
              <a:avLst/>
              <a:gdLst/>
              <a:ahLst/>
              <a:cxnLst/>
              <a:rect r="r" b="b" t="t" l="l"/>
              <a:pathLst>
                <a:path h="629825" w="3166495">
                  <a:moveTo>
                    <a:pt x="0" y="0"/>
                  </a:moveTo>
                  <a:lnTo>
                    <a:pt x="3166495" y="0"/>
                  </a:lnTo>
                  <a:lnTo>
                    <a:pt x="3166495" y="629825"/>
                  </a:lnTo>
                  <a:lnTo>
                    <a:pt x="0" y="629825"/>
                  </a:lnTo>
                  <a:close/>
                </a:path>
              </a:pathLst>
            </a:custGeom>
            <a:solidFill>
              <a:srgbClr val="497183"/>
            </a:solidFill>
          </p:spPr>
        </p:sp>
        <p:sp>
          <p:nvSpPr>
            <p:cNvPr name="TextBox 8" id="8"/>
            <p:cNvSpPr txBox="true"/>
            <p:nvPr/>
          </p:nvSpPr>
          <p:spPr>
            <a:xfrm>
              <a:off x="0" y="-47625"/>
              <a:ext cx="3166495" cy="6774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false" rot="5289240">
            <a:off x="-2960106" y="-896765"/>
            <a:ext cx="6656198" cy="5258396"/>
          </a:xfrm>
          <a:custGeom>
            <a:avLst/>
            <a:gdLst/>
            <a:ahLst/>
            <a:cxnLst/>
            <a:rect r="r" b="b" t="t" l="l"/>
            <a:pathLst>
              <a:path h="5258396" w="6656198">
                <a:moveTo>
                  <a:pt x="6656198" y="0"/>
                </a:moveTo>
                <a:lnTo>
                  <a:pt x="0" y="0"/>
                </a:lnTo>
                <a:lnTo>
                  <a:pt x="0" y="5258397"/>
                </a:lnTo>
                <a:lnTo>
                  <a:pt x="6656198" y="5258397"/>
                </a:lnTo>
                <a:lnTo>
                  <a:pt x="6656198"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599054" y="4133905"/>
            <a:ext cx="8530456" cy="1809640"/>
          </a:xfrm>
          <a:prstGeom prst="rect">
            <a:avLst/>
          </a:prstGeom>
        </p:spPr>
        <p:txBody>
          <a:bodyPr anchor="t" rtlCol="false" tIns="0" lIns="0" bIns="0" rIns="0">
            <a:spAutoFit/>
          </a:bodyPr>
          <a:lstStyle/>
          <a:p>
            <a:pPr algn="r">
              <a:lnSpc>
                <a:spcPts val="14706"/>
              </a:lnSpc>
            </a:pPr>
            <a:r>
              <a:rPr lang="en-US" sz="10504">
                <a:solidFill>
                  <a:srgbClr val="0B1320"/>
                </a:solidFill>
                <a:latin typeface="League Spartan"/>
                <a:ea typeface="League Spartan"/>
                <a:cs typeface="League Spartan"/>
                <a:sym typeface="League Spartan"/>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TextBox 2" id="2"/>
          <p:cNvSpPr txBox="true"/>
          <p:nvPr/>
        </p:nvSpPr>
        <p:spPr>
          <a:xfrm rot="0">
            <a:off x="1028700" y="2910803"/>
            <a:ext cx="11635722" cy="3264724"/>
          </a:xfrm>
          <a:prstGeom prst="rect">
            <a:avLst/>
          </a:prstGeom>
        </p:spPr>
        <p:txBody>
          <a:bodyPr anchor="t" rtlCol="false" tIns="0" lIns="0" bIns="0" rIns="0">
            <a:spAutoFit/>
          </a:bodyPr>
          <a:lstStyle/>
          <a:p>
            <a:pPr algn="l">
              <a:lnSpc>
                <a:spcPts val="5176"/>
              </a:lnSpc>
              <a:spcBef>
                <a:spcPct val="0"/>
              </a:spcBef>
            </a:pPr>
            <a:r>
              <a:rPr lang="en-US" sz="3697">
                <a:solidFill>
                  <a:srgbClr val="0B1320"/>
                </a:solidFill>
                <a:latin typeface="Kollektif"/>
                <a:ea typeface="Kollektif"/>
                <a:cs typeface="Kollektif"/>
                <a:sym typeface="Kollektif"/>
              </a:rPr>
              <a:t>Most of the elderly individuals struggle with daily activities due to limited mobility, memory loss and communication difficulties. This results in a weakened sense of time and missed medications and difficulty to seek assistance during an emergency.</a:t>
            </a:r>
          </a:p>
        </p:txBody>
      </p:sp>
      <p:sp>
        <p:nvSpPr>
          <p:cNvPr name="AutoShape 3" id="3"/>
          <p:cNvSpPr/>
          <p:nvPr/>
        </p:nvSpPr>
        <p:spPr>
          <a:xfrm>
            <a:off x="5897880" y="5143500"/>
            <a:ext cx="6492240" cy="0"/>
          </a:xfrm>
          <a:prstGeom prst="line">
            <a:avLst/>
          </a:prstGeom>
          <a:ln cap="flat" w="38100">
            <a:solidFill>
              <a:srgbClr val="F3F6FA"/>
            </a:solidFill>
            <a:prstDash val="solid"/>
            <a:headEnd type="none" len="sm" w="sm"/>
            <a:tailEnd type="none" len="sm" w="sm"/>
          </a:ln>
        </p:spPr>
      </p:sp>
      <p:sp>
        <p:nvSpPr>
          <p:cNvPr name="Freeform 4" id="4"/>
          <p:cNvSpPr/>
          <p:nvPr/>
        </p:nvSpPr>
        <p:spPr>
          <a:xfrm flipH="false" flipV="false" rot="0">
            <a:off x="12918861" y="-184356"/>
            <a:ext cx="5369139" cy="10655711"/>
          </a:xfrm>
          <a:custGeom>
            <a:avLst/>
            <a:gdLst/>
            <a:ahLst/>
            <a:cxnLst/>
            <a:rect r="r" b="b" t="t" l="l"/>
            <a:pathLst>
              <a:path h="10655711" w="5369139">
                <a:moveTo>
                  <a:pt x="0" y="0"/>
                </a:moveTo>
                <a:lnTo>
                  <a:pt x="5369139" y="0"/>
                </a:lnTo>
                <a:lnTo>
                  <a:pt x="5369139" y="10655712"/>
                </a:lnTo>
                <a:lnTo>
                  <a:pt x="0" y="10655712"/>
                </a:lnTo>
                <a:lnTo>
                  <a:pt x="0" y="0"/>
                </a:lnTo>
                <a:close/>
              </a:path>
            </a:pathLst>
          </a:custGeom>
          <a:blipFill>
            <a:blip r:embed="rId2"/>
            <a:stretch>
              <a:fillRect l="-73989" t="0" r="-123890" b="0"/>
            </a:stretch>
          </a:blipFill>
        </p:spPr>
      </p:sp>
      <p:sp>
        <p:nvSpPr>
          <p:cNvPr name="TextBox 5" id="5"/>
          <p:cNvSpPr txBox="true"/>
          <p:nvPr/>
        </p:nvSpPr>
        <p:spPr>
          <a:xfrm rot="0">
            <a:off x="1028700" y="1252430"/>
            <a:ext cx="10052001" cy="1120748"/>
          </a:xfrm>
          <a:prstGeom prst="rect">
            <a:avLst/>
          </a:prstGeom>
        </p:spPr>
        <p:txBody>
          <a:bodyPr anchor="t" rtlCol="false" tIns="0" lIns="0" bIns="0" rIns="0">
            <a:spAutoFit/>
          </a:bodyPr>
          <a:lstStyle/>
          <a:p>
            <a:pPr algn="l">
              <a:lnSpc>
                <a:spcPts val="9217"/>
              </a:lnSpc>
            </a:pPr>
            <a:r>
              <a:rPr lang="en-US" sz="6583">
                <a:solidFill>
                  <a:srgbClr val="0B1320"/>
                </a:solidFill>
                <a:latin typeface="League Spartan"/>
                <a:ea typeface="League Spartan"/>
                <a:cs typeface="League Spartan"/>
                <a:sym typeface="League Spartan"/>
              </a:rPr>
              <a:t>Problem identification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AutoShape 2" id="2"/>
          <p:cNvSpPr/>
          <p:nvPr/>
        </p:nvSpPr>
        <p:spPr>
          <a:xfrm>
            <a:off x="5897880" y="5143500"/>
            <a:ext cx="6492240" cy="0"/>
          </a:xfrm>
          <a:prstGeom prst="line">
            <a:avLst/>
          </a:prstGeom>
          <a:ln cap="flat" w="38100">
            <a:solidFill>
              <a:srgbClr val="F3F6FA"/>
            </a:solidFill>
            <a:prstDash val="solid"/>
            <a:headEnd type="none" len="sm" w="sm"/>
            <a:tailEnd type="none" len="sm" w="sm"/>
          </a:ln>
        </p:spPr>
      </p:sp>
      <p:grpSp>
        <p:nvGrpSpPr>
          <p:cNvPr name="Group 3" id="3"/>
          <p:cNvGrpSpPr/>
          <p:nvPr/>
        </p:nvGrpSpPr>
        <p:grpSpPr>
          <a:xfrm rot="0">
            <a:off x="1028700" y="3552076"/>
            <a:ext cx="16006861" cy="3607452"/>
            <a:chOff x="0" y="0"/>
            <a:chExt cx="21342481" cy="4809936"/>
          </a:xfrm>
        </p:grpSpPr>
        <p:sp>
          <p:nvSpPr>
            <p:cNvPr name="Freeform 4" id="4"/>
            <p:cNvSpPr/>
            <p:nvPr/>
          </p:nvSpPr>
          <p:spPr>
            <a:xfrm flipH="false" flipV="false" rot="0">
              <a:off x="0" y="0"/>
              <a:ext cx="10124618" cy="4809936"/>
            </a:xfrm>
            <a:custGeom>
              <a:avLst/>
              <a:gdLst/>
              <a:ahLst/>
              <a:cxnLst/>
              <a:rect r="r" b="b" t="t" l="l"/>
              <a:pathLst>
                <a:path h="4809936" w="10124618">
                  <a:moveTo>
                    <a:pt x="0" y="0"/>
                  </a:moveTo>
                  <a:lnTo>
                    <a:pt x="10124618" y="0"/>
                  </a:lnTo>
                  <a:lnTo>
                    <a:pt x="10124618" y="4809936"/>
                  </a:lnTo>
                  <a:lnTo>
                    <a:pt x="0" y="4809936"/>
                  </a:lnTo>
                  <a:lnTo>
                    <a:pt x="0" y="0"/>
                  </a:lnTo>
                  <a:close/>
                </a:path>
              </a:pathLst>
            </a:custGeom>
            <a:blipFill>
              <a:blip r:embed="rId2"/>
              <a:stretch>
                <a:fillRect l="0" t="0" r="0" b="0"/>
              </a:stretch>
            </a:blipFill>
          </p:spPr>
        </p:sp>
        <p:sp>
          <p:nvSpPr>
            <p:cNvPr name="Freeform 5" id="5"/>
            <p:cNvSpPr/>
            <p:nvPr/>
          </p:nvSpPr>
          <p:spPr>
            <a:xfrm flipH="false" flipV="false" rot="0">
              <a:off x="11337815" y="0"/>
              <a:ext cx="10004666" cy="4809936"/>
            </a:xfrm>
            <a:custGeom>
              <a:avLst/>
              <a:gdLst/>
              <a:ahLst/>
              <a:cxnLst/>
              <a:rect r="r" b="b" t="t" l="l"/>
              <a:pathLst>
                <a:path h="4809936" w="10004666">
                  <a:moveTo>
                    <a:pt x="0" y="0"/>
                  </a:moveTo>
                  <a:lnTo>
                    <a:pt x="10004666" y="0"/>
                  </a:lnTo>
                  <a:lnTo>
                    <a:pt x="10004666" y="4809936"/>
                  </a:lnTo>
                  <a:lnTo>
                    <a:pt x="0" y="4809936"/>
                  </a:lnTo>
                  <a:lnTo>
                    <a:pt x="0" y="0"/>
                  </a:lnTo>
                  <a:close/>
                </a:path>
              </a:pathLst>
            </a:custGeom>
            <a:blipFill>
              <a:blip r:embed="rId3"/>
              <a:stretch>
                <a:fillRect l="0" t="0" r="0" b="0"/>
              </a:stretch>
            </a:blipFill>
          </p:spPr>
        </p:sp>
      </p:grpSp>
      <p:sp>
        <p:nvSpPr>
          <p:cNvPr name="TextBox 6" id="6"/>
          <p:cNvSpPr txBox="true"/>
          <p:nvPr/>
        </p:nvSpPr>
        <p:spPr>
          <a:xfrm rot="0">
            <a:off x="871880" y="196594"/>
            <a:ext cx="10052001" cy="1120665"/>
          </a:xfrm>
          <a:prstGeom prst="rect">
            <a:avLst/>
          </a:prstGeom>
        </p:spPr>
        <p:txBody>
          <a:bodyPr anchor="t" rtlCol="false" tIns="0" lIns="0" bIns="0" rIns="0">
            <a:spAutoFit/>
          </a:bodyPr>
          <a:lstStyle/>
          <a:p>
            <a:pPr algn="l">
              <a:lnSpc>
                <a:spcPts val="9217"/>
              </a:lnSpc>
            </a:pPr>
            <a:r>
              <a:rPr lang="en-US" sz="6583">
                <a:solidFill>
                  <a:srgbClr val="0B1320"/>
                </a:solidFill>
                <a:latin typeface="League Spartan"/>
                <a:ea typeface="League Spartan"/>
                <a:cs typeface="League Spartan"/>
                <a:sym typeface="League Spartan"/>
              </a:rPr>
              <a:t>Problem validation</a:t>
            </a:r>
          </a:p>
        </p:txBody>
      </p:sp>
      <p:sp>
        <p:nvSpPr>
          <p:cNvPr name="TextBox 7" id="7"/>
          <p:cNvSpPr txBox="true"/>
          <p:nvPr/>
        </p:nvSpPr>
        <p:spPr>
          <a:xfrm rot="0">
            <a:off x="871880" y="1650706"/>
            <a:ext cx="16097072" cy="1464588"/>
          </a:xfrm>
          <a:prstGeom prst="rect">
            <a:avLst/>
          </a:prstGeom>
        </p:spPr>
        <p:txBody>
          <a:bodyPr anchor="t" rtlCol="false" tIns="0" lIns="0" bIns="0" rIns="0">
            <a:spAutoFit/>
          </a:bodyPr>
          <a:lstStyle/>
          <a:p>
            <a:pPr algn="l">
              <a:lnSpc>
                <a:spcPts val="3779"/>
              </a:lnSpc>
              <a:spcBef>
                <a:spcPct val="0"/>
              </a:spcBef>
            </a:pPr>
            <a:r>
              <a:rPr lang="en-US" sz="2699">
                <a:solidFill>
                  <a:srgbClr val="0B1320"/>
                </a:solidFill>
                <a:latin typeface="Kollektif Bold"/>
                <a:ea typeface="Kollektif Bold"/>
                <a:cs typeface="Kollektif Bold"/>
                <a:sym typeface="Kollektif Bold"/>
              </a:rPr>
              <a:t>To validate these problems an extensive survey  was conducted and we were able to gather data from around 80 individuals through an online survey using google forms. Key focus areas of our bedside companion was identified through the survey</a:t>
            </a:r>
          </a:p>
        </p:txBody>
      </p:sp>
      <p:grpSp>
        <p:nvGrpSpPr>
          <p:cNvPr name="Group 8" id="8"/>
          <p:cNvGrpSpPr/>
          <p:nvPr/>
        </p:nvGrpSpPr>
        <p:grpSpPr>
          <a:xfrm rot="0">
            <a:off x="394618" y="7597678"/>
            <a:ext cx="16230600" cy="2126953"/>
            <a:chOff x="0" y="0"/>
            <a:chExt cx="21640800" cy="2835937"/>
          </a:xfrm>
        </p:grpSpPr>
        <p:sp>
          <p:nvSpPr>
            <p:cNvPr name="TextBox 9" id="9"/>
            <p:cNvSpPr txBox="true"/>
            <p:nvPr/>
          </p:nvSpPr>
          <p:spPr>
            <a:xfrm rot="0">
              <a:off x="0" y="-95250"/>
              <a:ext cx="10250979" cy="1762946"/>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B1320"/>
                  </a:solidFill>
                  <a:latin typeface="Kollektif"/>
                  <a:ea typeface="Kollektif"/>
                  <a:cs typeface="Kollektif"/>
                  <a:sym typeface="Kollektif"/>
                </a:rPr>
                <a:t>Almost 54% of the respondents had an elderly or a disabled person at their households to whom they provide regular care.</a:t>
              </a:r>
            </a:p>
          </p:txBody>
        </p:sp>
        <p:sp>
          <p:nvSpPr>
            <p:cNvPr name="TextBox 10" id="10"/>
            <p:cNvSpPr txBox="true"/>
            <p:nvPr/>
          </p:nvSpPr>
          <p:spPr>
            <a:xfrm rot="0">
              <a:off x="11389821" y="-95250"/>
              <a:ext cx="10250979" cy="2931187"/>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B1320"/>
                  </a:solidFill>
                  <a:latin typeface="Kollektif"/>
                  <a:ea typeface="Kollektif"/>
                  <a:cs typeface="Kollektif"/>
                  <a:sym typeface="Kollektif"/>
                </a:rPr>
                <a:t>After giving a product specification,92% have responded by mentioning that having such a product would ease the tasks of the caretakers, when they are not physically present with the bedridden person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FE8EF"/>
        </a:solidFill>
      </p:bgPr>
    </p:bg>
    <p:spTree>
      <p:nvGrpSpPr>
        <p:cNvPr id="1" name=""/>
        <p:cNvGrpSpPr/>
        <p:nvPr/>
      </p:nvGrpSpPr>
      <p:grpSpPr>
        <a:xfrm>
          <a:off x="0" y="0"/>
          <a:ext cx="0" cy="0"/>
          <a:chOff x="0" y="0"/>
          <a:chExt cx="0" cy="0"/>
        </a:xfrm>
      </p:grpSpPr>
      <p:sp>
        <p:nvSpPr>
          <p:cNvPr name="AutoShape 2" id="2"/>
          <p:cNvSpPr/>
          <p:nvPr/>
        </p:nvSpPr>
        <p:spPr>
          <a:xfrm>
            <a:off x="5897880" y="5143500"/>
            <a:ext cx="6492240" cy="0"/>
          </a:xfrm>
          <a:prstGeom prst="line">
            <a:avLst/>
          </a:prstGeom>
          <a:ln cap="flat" w="38100">
            <a:solidFill>
              <a:srgbClr val="F3F6FA"/>
            </a:solidFill>
            <a:prstDash val="solid"/>
            <a:headEnd type="none" len="sm" w="sm"/>
            <a:tailEnd type="none" len="sm" w="sm"/>
          </a:ln>
        </p:spPr>
      </p:sp>
      <p:grpSp>
        <p:nvGrpSpPr>
          <p:cNvPr name="Group 3" id="3"/>
          <p:cNvGrpSpPr/>
          <p:nvPr/>
        </p:nvGrpSpPr>
        <p:grpSpPr>
          <a:xfrm rot="0">
            <a:off x="1777093" y="3131369"/>
            <a:ext cx="13472907" cy="6572047"/>
            <a:chOff x="0" y="0"/>
            <a:chExt cx="17963876" cy="8762729"/>
          </a:xfrm>
        </p:grpSpPr>
        <p:sp>
          <p:nvSpPr>
            <p:cNvPr name="Freeform 4" id="4"/>
            <p:cNvSpPr/>
            <p:nvPr/>
          </p:nvSpPr>
          <p:spPr>
            <a:xfrm flipH="false" flipV="false" rot="0">
              <a:off x="0" y="2085293"/>
              <a:ext cx="17963876" cy="6677436"/>
            </a:xfrm>
            <a:custGeom>
              <a:avLst/>
              <a:gdLst/>
              <a:ahLst/>
              <a:cxnLst/>
              <a:rect r="r" b="b" t="t" l="l"/>
              <a:pathLst>
                <a:path h="6677436" w="17963876">
                  <a:moveTo>
                    <a:pt x="0" y="0"/>
                  </a:moveTo>
                  <a:lnTo>
                    <a:pt x="17963876" y="0"/>
                  </a:lnTo>
                  <a:lnTo>
                    <a:pt x="17963876" y="6677436"/>
                  </a:lnTo>
                  <a:lnTo>
                    <a:pt x="0" y="6677436"/>
                  </a:lnTo>
                  <a:lnTo>
                    <a:pt x="0" y="0"/>
                  </a:lnTo>
                  <a:close/>
                </a:path>
              </a:pathLst>
            </a:custGeom>
            <a:blipFill>
              <a:blip r:embed="rId2"/>
              <a:stretch>
                <a:fillRect l="0" t="0" r="0" b="0"/>
              </a:stretch>
            </a:blipFill>
          </p:spPr>
        </p:sp>
        <p:sp>
          <p:nvSpPr>
            <p:cNvPr name="Freeform 5" id="5"/>
            <p:cNvSpPr/>
            <p:nvPr/>
          </p:nvSpPr>
          <p:spPr>
            <a:xfrm flipH="false" flipV="false" rot="0">
              <a:off x="0" y="0"/>
              <a:ext cx="14671388" cy="2110693"/>
            </a:xfrm>
            <a:custGeom>
              <a:avLst/>
              <a:gdLst/>
              <a:ahLst/>
              <a:cxnLst/>
              <a:rect r="r" b="b" t="t" l="l"/>
              <a:pathLst>
                <a:path h="2110693" w="14671388">
                  <a:moveTo>
                    <a:pt x="0" y="0"/>
                  </a:moveTo>
                  <a:lnTo>
                    <a:pt x="14671388" y="0"/>
                  </a:lnTo>
                  <a:lnTo>
                    <a:pt x="14671388" y="2110693"/>
                  </a:lnTo>
                  <a:lnTo>
                    <a:pt x="0" y="2110693"/>
                  </a:lnTo>
                  <a:lnTo>
                    <a:pt x="0" y="0"/>
                  </a:lnTo>
                  <a:close/>
                </a:path>
              </a:pathLst>
            </a:custGeom>
            <a:blipFill>
              <a:blip r:embed="rId3"/>
              <a:stretch>
                <a:fillRect l="0" t="0" r="0" b="0"/>
              </a:stretch>
            </a:blipFill>
          </p:spPr>
        </p:sp>
        <p:grpSp>
          <p:nvGrpSpPr>
            <p:cNvPr name="Group 6" id="6"/>
            <p:cNvGrpSpPr/>
            <p:nvPr/>
          </p:nvGrpSpPr>
          <p:grpSpPr>
            <a:xfrm rot="0">
              <a:off x="14671388" y="0"/>
              <a:ext cx="3292488" cy="2085293"/>
              <a:chOff x="0" y="0"/>
              <a:chExt cx="650368" cy="411910"/>
            </a:xfrm>
          </p:grpSpPr>
          <p:sp>
            <p:nvSpPr>
              <p:cNvPr name="Freeform 7" id="7"/>
              <p:cNvSpPr/>
              <p:nvPr/>
            </p:nvSpPr>
            <p:spPr>
              <a:xfrm flipH="false" flipV="false" rot="0">
                <a:off x="0" y="0"/>
                <a:ext cx="650368" cy="411910"/>
              </a:xfrm>
              <a:custGeom>
                <a:avLst/>
                <a:gdLst/>
                <a:ahLst/>
                <a:cxnLst/>
                <a:rect r="r" b="b" t="t" l="l"/>
                <a:pathLst>
                  <a:path h="411910" w="650368">
                    <a:moveTo>
                      <a:pt x="0" y="0"/>
                    </a:moveTo>
                    <a:lnTo>
                      <a:pt x="650368" y="0"/>
                    </a:lnTo>
                    <a:lnTo>
                      <a:pt x="650368" y="411910"/>
                    </a:lnTo>
                    <a:lnTo>
                      <a:pt x="0" y="411910"/>
                    </a:lnTo>
                    <a:close/>
                  </a:path>
                </a:pathLst>
              </a:custGeom>
              <a:solidFill>
                <a:srgbClr val="FFFFFF"/>
              </a:solidFill>
            </p:spPr>
          </p:sp>
          <p:sp>
            <p:nvSpPr>
              <p:cNvPr name="TextBox 8" id="8"/>
              <p:cNvSpPr txBox="true"/>
              <p:nvPr/>
            </p:nvSpPr>
            <p:spPr>
              <a:xfrm>
                <a:off x="0" y="-95250"/>
                <a:ext cx="650368" cy="507160"/>
              </a:xfrm>
              <a:prstGeom prst="rect">
                <a:avLst/>
              </a:prstGeom>
            </p:spPr>
            <p:txBody>
              <a:bodyPr anchor="ctr" rtlCol="false" tIns="50800" lIns="50800" bIns="50800" rIns="50800"/>
              <a:lstStyle/>
              <a:p>
                <a:pPr algn="ctr">
                  <a:lnSpc>
                    <a:spcPts val="3499"/>
                  </a:lnSpc>
                </a:pPr>
              </a:p>
            </p:txBody>
          </p:sp>
        </p:grpSp>
      </p:grpSp>
      <p:sp>
        <p:nvSpPr>
          <p:cNvPr name="TextBox 9" id="9"/>
          <p:cNvSpPr txBox="true"/>
          <p:nvPr/>
        </p:nvSpPr>
        <p:spPr>
          <a:xfrm rot="0">
            <a:off x="1320255" y="1020165"/>
            <a:ext cx="15939045" cy="1085732"/>
          </a:xfrm>
          <a:prstGeom prst="rect">
            <a:avLst/>
          </a:prstGeom>
        </p:spPr>
        <p:txBody>
          <a:bodyPr anchor="t" rtlCol="false" tIns="0" lIns="0" bIns="0" rIns="0">
            <a:spAutoFit/>
          </a:bodyPr>
          <a:lstStyle/>
          <a:p>
            <a:pPr algn="l" marL="647694" indent="-323847" lvl="1">
              <a:lnSpc>
                <a:spcPts val="4199"/>
              </a:lnSpc>
              <a:buFont typeface="Arial"/>
              <a:buChar char="•"/>
            </a:pPr>
            <a:r>
              <a:rPr lang="en-US" sz="2999">
                <a:solidFill>
                  <a:srgbClr val="000000"/>
                </a:solidFill>
                <a:latin typeface="Kollektif"/>
                <a:ea typeface="Kollektif"/>
                <a:cs typeface="Kollektif"/>
                <a:sym typeface="Kollektif"/>
              </a:rPr>
              <a:t>According to the survey, this is how the respondents assumed what feature will be most beneficial to them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3478894" y="-515638"/>
            <a:ext cx="22300594" cy="11033724"/>
            <a:chOff x="0" y="0"/>
            <a:chExt cx="29734126" cy="14711632"/>
          </a:xfrm>
        </p:grpSpPr>
        <p:sp>
          <p:nvSpPr>
            <p:cNvPr name="Freeform 3" id="3"/>
            <p:cNvSpPr/>
            <p:nvPr/>
          </p:nvSpPr>
          <p:spPr>
            <a:xfrm flipH="false" flipV="false" rot="0">
              <a:off x="20539032" y="710092"/>
              <a:ext cx="9195094" cy="14001540"/>
            </a:xfrm>
            <a:custGeom>
              <a:avLst/>
              <a:gdLst/>
              <a:ahLst/>
              <a:cxnLst/>
              <a:rect r="r" b="b" t="t" l="l"/>
              <a:pathLst>
                <a:path h="14001540" w="9195094">
                  <a:moveTo>
                    <a:pt x="0" y="0"/>
                  </a:moveTo>
                  <a:lnTo>
                    <a:pt x="9195094" y="0"/>
                  </a:lnTo>
                  <a:lnTo>
                    <a:pt x="9195094" y="14001540"/>
                  </a:lnTo>
                  <a:lnTo>
                    <a:pt x="0" y="14001540"/>
                  </a:lnTo>
                  <a:lnTo>
                    <a:pt x="0" y="0"/>
                  </a:lnTo>
                  <a:close/>
                </a:path>
              </a:pathLst>
            </a:custGeom>
            <a:blipFill>
              <a:blip r:embed="rId2"/>
              <a:stretch>
                <a:fillRect l="-1112" t="0" r="-42212" b="-10750"/>
              </a:stretch>
            </a:blipFill>
          </p:spPr>
        </p:sp>
        <p:sp>
          <p:nvSpPr>
            <p:cNvPr name="Freeform 4" id="4"/>
            <p:cNvSpPr/>
            <p:nvPr/>
          </p:nvSpPr>
          <p:spPr>
            <a:xfrm flipH="true" flipV="true" rot="0">
              <a:off x="0" y="0"/>
              <a:ext cx="9195094" cy="14001540"/>
            </a:xfrm>
            <a:custGeom>
              <a:avLst/>
              <a:gdLst/>
              <a:ahLst/>
              <a:cxnLst/>
              <a:rect r="r" b="b" t="t" l="l"/>
              <a:pathLst>
                <a:path h="14001540" w="9195094">
                  <a:moveTo>
                    <a:pt x="9195094" y="14001540"/>
                  </a:moveTo>
                  <a:lnTo>
                    <a:pt x="0" y="14001540"/>
                  </a:lnTo>
                  <a:lnTo>
                    <a:pt x="0" y="0"/>
                  </a:lnTo>
                  <a:lnTo>
                    <a:pt x="9195094" y="0"/>
                  </a:lnTo>
                  <a:lnTo>
                    <a:pt x="9195094" y="14001540"/>
                  </a:lnTo>
                  <a:close/>
                </a:path>
              </a:pathLst>
            </a:custGeom>
            <a:blipFill>
              <a:blip r:embed="rId2">
                <a:alphaModFix amt="44999"/>
              </a:blip>
              <a:stretch>
                <a:fillRect l="-1112" t="0" r="-42212" b="-10750"/>
              </a:stretch>
            </a:blipFill>
          </p:spPr>
        </p:sp>
      </p:grpSp>
      <p:sp>
        <p:nvSpPr>
          <p:cNvPr name="TextBox 5" id="5"/>
          <p:cNvSpPr txBox="true"/>
          <p:nvPr/>
        </p:nvSpPr>
        <p:spPr>
          <a:xfrm rot="0">
            <a:off x="1352121" y="2816641"/>
            <a:ext cx="11389336" cy="7701445"/>
          </a:xfrm>
          <a:prstGeom prst="rect">
            <a:avLst/>
          </a:prstGeom>
        </p:spPr>
        <p:txBody>
          <a:bodyPr anchor="t" rtlCol="false" tIns="0" lIns="0" bIns="0" rIns="0">
            <a:spAutoFit/>
          </a:bodyPr>
          <a:lstStyle/>
          <a:p>
            <a:pPr algn="l">
              <a:lnSpc>
                <a:spcPts val="5067"/>
              </a:lnSpc>
            </a:pPr>
            <a:r>
              <a:rPr lang="en-US" sz="3619">
                <a:solidFill>
                  <a:srgbClr val="FFFFFF"/>
                </a:solidFill>
                <a:latin typeface="Kollektif"/>
                <a:ea typeface="Kollektif"/>
                <a:cs typeface="Kollektif"/>
                <a:sym typeface="Kollektif"/>
              </a:rPr>
              <a:t>We introduce Guardian-Call, a multi tasking bedside companion machine to help the bed-ridden individuals. Main functions of this device are</a:t>
            </a:r>
          </a:p>
          <a:p>
            <a:pPr algn="l" marL="781418" indent="-390709" lvl="1">
              <a:lnSpc>
                <a:spcPts val="5067"/>
              </a:lnSpc>
              <a:buFont typeface="Arial"/>
              <a:buChar char="•"/>
            </a:pPr>
            <a:r>
              <a:rPr lang="en-US" sz="3619">
                <a:solidFill>
                  <a:srgbClr val="FFFFFF"/>
                </a:solidFill>
                <a:latin typeface="Kollektif"/>
                <a:ea typeface="Kollektif"/>
                <a:cs typeface="Kollektif"/>
                <a:sym typeface="Kollektif"/>
              </a:rPr>
              <a:t>SOS button to call for immediate assistance</a:t>
            </a:r>
          </a:p>
          <a:p>
            <a:pPr algn="l" marL="781418" indent="-390709" lvl="1">
              <a:lnSpc>
                <a:spcPts val="5067"/>
              </a:lnSpc>
              <a:buFont typeface="Arial"/>
              <a:buChar char="•"/>
            </a:pPr>
            <a:r>
              <a:rPr lang="en-US" sz="3619">
                <a:solidFill>
                  <a:srgbClr val="FFFFFF"/>
                </a:solidFill>
                <a:latin typeface="Kollektif"/>
                <a:ea typeface="Kollektif"/>
                <a:cs typeface="Kollektif"/>
                <a:sym typeface="Kollektif"/>
              </a:rPr>
              <a:t>Alarm and time system for reminding medication</a:t>
            </a:r>
          </a:p>
          <a:p>
            <a:pPr algn="l" marL="781418" indent="-390709" lvl="1">
              <a:lnSpc>
                <a:spcPts val="5067"/>
              </a:lnSpc>
              <a:buFont typeface="Arial"/>
              <a:buChar char="•"/>
            </a:pPr>
            <a:r>
              <a:rPr lang="en-US" sz="3619">
                <a:solidFill>
                  <a:srgbClr val="FFFFFF"/>
                </a:solidFill>
                <a:latin typeface="Kollektif"/>
                <a:ea typeface="Kollektif"/>
                <a:cs typeface="Kollektif"/>
                <a:sym typeface="Kollektif"/>
              </a:rPr>
              <a:t>Capability of maintaining communication between multiple caretakers and multiple patients. </a:t>
            </a:r>
          </a:p>
          <a:p>
            <a:pPr algn="l">
              <a:lnSpc>
                <a:spcPts val="5067"/>
              </a:lnSpc>
            </a:pPr>
          </a:p>
          <a:p>
            <a:pPr algn="l">
              <a:lnSpc>
                <a:spcPts val="5067"/>
              </a:lnSpc>
            </a:pPr>
            <a:r>
              <a:rPr lang="en-US" sz="3619">
                <a:solidFill>
                  <a:srgbClr val="FFFFFF"/>
                </a:solidFill>
                <a:latin typeface="Kollektif"/>
                <a:ea typeface="Kollektif"/>
                <a:cs typeface="Kollektif"/>
                <a:sym typeface="Kollektif"/>
              </a:rPr>
              <a:t>Our solution requires a local wifi network to connect to the internet and send/receive data with a mobile app installed on the care takers’ smart phone.</a:t>
            </a:r>
          </a:p>
          <a:p>
            <a:pPr algn="l">
              <a:lnSpc>
                <a:spcPts val="5067"/>
              </a:lnSpc>
            </a:pPr>
          </a:p>
        </p:txBody>
      </p:sp>
      <p:sp>
        <p:nvSpPr>
          <p:cNvPr name="TextBox 6" id="6"/>
          <p:cNvSpPr txBox="true"/>
          <p:nvPr/>
        </p:nvSpPr>
        <p:spPr>
          <a:xfrm rot="0">
            <a:off x="1352121" y="1634857"/>
            <a:ext cx="10222871" cy="1137694"/>
          </a:xfrm>
          <a:prstGeom prst="rect">
            <a:avLst/>
          </a:prstGeom>
        </p:spPr>
        <p:txBody>
          <a:bodyPr anchor="t" rtlCol="false" tIns="0" lIns="0" bIns="0" rIns="0">
            <a:spAutoFit/>
          </a:bodyPr>
          <a:lstStyle/>
          <a:p>
            <a:pPr algn="l">
              <a:lnSpc>
                <a:spcPts val="9373"/>
              </a:lnSpc>
            </a:pPr>
            <a:r>
              <a:rPr lang="en-US" sz="6695">
                <a:solidFill>
                  <a:srgbClr val="FFFFFF"/>
                </a:solidFill>
                <a:latin typeface="League Spartan"/>
                <a:ea typeface="League Spartan"/>
                <a:cs typeface="League Spartan"/>
                <a:sym typeface="League Spartan"/>
              </a:rPr>
              <a:t>Solution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2888770" y="-746724"/>
            <a:ext cx="22300594" cy="11033724"/>
            <a:chOff x="0" y="0"/>
            <a:chExt cx="29734126" cy="14711632"/>
          </a:xfrm>
        </p:grpSpPr>
        <p:sp>
          <p:nvSpPr>
            <p:cNvPr name="Freeform 3" id="3"/>
            <p:cNvSpPr/>
            <p:nvPr/>
          </p:nvSpPr>
          <p:spPr>
            <a:xfrm flipH="false" flipV="false" rot="0">
              <a:off x="20539032" y="710092"/>
              <a:ext cx="9195094" cy="14001540"/>
            </a:xfrm>
            <a:custGeom>
              <a:avLst/>
              <a:gdLst/>
              <a:ahLst/>
              <a:cxnLst/>
              <a:rect r="r" b="b" t="t" l="l"/>
              <a:pathLst>
                <a:path h="14001540" w="9195094">
                  <a:moveTo>
                    <a:pt x="0" y="0"/>
                  </a:moveTo>
                  <a:lnTo>
                    <a:pt x="9195094" y="0"/>
                  </a:lnTo>
                  <a:lnTo>
                    <a:pt x="9195094" y="14001540"/>
                  </a:lnTo>
                  <a:lnTo>
                    <a:pt x="0" y="14001540"/>
                  </a:lnTo>
                  <a:lnTo>
                    <a:pt x="0" y="0"/>
                  </a:lnTo>
                  <a:close/>
                </a:path>
              </a:pathLst>
            </a:custGeom>
            <a:blipFill>
              <a:blip r:embed="rId2">
                <a:alphaModFix amt="18999"/>
              </a:blip>
              <a:stretch>
                <a:fillRect l="-1112" t="0" r="-42212" b="-10750"/>
              </a:stretch>
            </a:blipFill>
          </p:spPr>
        </p:sp>
        <p:sp>
          <p:nvSpPr>
            <p:cNvPr name="Freeform 4" id="4"/>
            <p:cNvSpPr/>
            <p:nvPr/>
          </p:nvSpPr>
          <p:spPr>
            <a:xfrm flipH="true" flipV="true" rot="0">
              <a:off x="0" y="0"/>
              <a:ext cx="9195094" cy="14001540"/>
            </a:xfrm>
            <a:custGeom>
              <a:avLst/>
              <a:gdLst/>
              <a:ahLst/>
              <a:cxnLst/>
              <a:rect r="r" b="b" t="t" l="l"/>
              <a:pathLst>
                <a:path h="14001540" w="9195094">
                  <a:moveTo>
                    <a:pt x="9195094" y="14001540"/>
                  </a:moveTo>
                  <a:lnTo>
                    <a:pt x="0" y="14001540"/>
                  </a:lnTo>
                  <a:lnTo>
                    <a:pt x="0" y="0"/>
                  </a:lnTo>
                  <a:lnTo>
                    <a:pt x="9195094" y="0"/>
                  </a:lnTo>
                  <a:lnTo>
                    <a:pt x="9195094" y="14001540"/>
                  </a:lnTo>
                  <a:close/>
                </a:path>
              </a:pathLst>
            </a:custGeom>
            <a:blipFill>
              <a:blip r:embed="rId2">
                <a:alphaModFix amt="44999"/>
              </a:blip>
              <a:stretch>
                <a:fillRect l="-1112" t="0" r="-42212" b="-10750"/>
              </a:stretch>
            </a:blipFill>
          </p:spPr>
        </p:sp>
      </p:grpSp>
      <p:sp>
        <p:nvSpPr>
          <p:cNvPr name="TextBox 5" id="5"/>
          <p:cNvSpPr txBox="true"/>
          <p:nvPr/>
        </p:nvSpPr>
        <p:spPr>
          <a:xfrm rot="0">
            <a:off x="1352121" y="1634857"/>
            <a:ext cx="10222871" cy="1137694"/>
          </a:xfrm>
          <a:prstGeom prst="rect">
            <a:avLst/>
          </a:prstGeom>
        </p:spPr>
        <p:txBody>
          <a:bodyPr anchor="t" rtlCol="false" tIns="0" lIns="0" bIns="0" rIns="0">
            <a:spAutoFit/>
          </a:bodyPr>
          <a:lstStyle/>
          <a:p>
            <a:pPr algn="l">
              <a:lnSpc>
                <a:spcPts val="9373"/>
              </a:lnSpc>
            </a:pPr>
            <a:r>
              <a:rPr lang="en-US" sz="6695">
                <a:solidFill>
                  <a:srgbClr val="FFFFFF"/>
                </a:solidFill>
                <a:latin typeface="League Spartan"/>
                <a:ea typeface="League Spartan"/>
                <a:cs typeface="League Spartan"/>
                <a:sym typeface="League Spartan"/>
              </a:rPr>
              <a:t>Technical feasibility</a:t>
            </a:r>
          </a:p>
        </p:txBody>
      </p:sp>
      <p:sp>
        <p:nvSpPr>
          <p:cNvPr name="TextBox 6" id="6"/>
          <p:cNvSpPr txBox="true"/>
          <p:nvPr/>
        </p:nvSpPr>
        <p:spPr>
          <a:xfrm rot="0">
            <a:off x="1028700" y="3168129"/>
            <a:ext cx="16578576" cy="6967387"/>
          </a:xfrm>
          <a:prstGeom prst="rect">
            <a:avLst/>
          </a:prstGeom>
        </p:spPr>
        <p:txBody>
          <a:bodyPr anchor="t" rtlCol="false" tIns="0" lIns="0" bIns="0" rIns="0">
            <a:spAutoFit/>
          </a:bodyPr>
          <a:lstStyle/>
          <a:p>
            <a:pPr algn="l">
              <a:lnSpc>
                <a:spcPts val="4995"/>
              </a:lnSpc>
            </a:pPr>
            <a:r>
              <a:rPr lang="en-US" sz="3568">
                <a:solidFill>
                  <a:srgbClr val="FFFFFF"/>
                </a:solidFill>
                <a:latin typeface="Kollektif"/>
                <a:ea typeface="Kollektif"/>
                <a:cs typeface="Kollektif"/>
                <a:sym typeface="Kollektif"/>
              </a:rPr>
              <a:t>As per the results of our second prototype attempt, we have concluded that the ESP32 SoC chip is more than capable enough to meet our requirements as it has,</a:t>
            </a:r>
          </a:p>
          <a:p>
            <a:pPr algn="l" marL="770428" indent="-385214" lvl="1">
              <a:lnSpc>
                <a:spcPts val="4995"/>
              </a:lnSpc>
              <a:buFont typeface="Arial"/>
              <a:buChar char="•"/>
            </a:pPr>
            <a:r>
              <a:rPr lang="en-US" sz="3568">
                <a:solidFill>
                  <a:srgbClr val="FFFFFF"/>
                </a:solidFill>
                <a:latin typeface="Kollektif Bold"/>
                <a:ea typeface="Kollektif Bold"/>
                <a:cs typeface="Kollektif Bold"/>
                <a:sym typeface="Kollektif Bold"/>
              </a:rPr>
              <a:t> Inbuilt dual mode wifi interface</a:t>
            </a:r>
            <a:r>
              <a:rPr lang="en-US" sz="3568">
                <a:solidFill>
                  <a:srgbClr val="FFFFFF"/>
                </a:solidFill>
                <a:latin typeface="Kollektif"/>
                <a:ea typeface="Kollektif"/>
                <a:cs typeface="Kollektif"/>
                <a:sym typeface="Kollektif"/>
              </a:rPr>
              <a:t>- to connect to a local network while maintaining a peer-to-peer connection with another ESP32.</a:t>
            </a:r>
          </a:p>
          <a:p>
            <a:pPr algn="l" marL="770428" indent="-385214" lvl="1">
              <a:lnSpc>
                <a:spcPts val="4995"/>
              </a:lnSpc>
              <a:buFont typeface="Arial"/>
              <a:buChar char="•"/>
            </a:pPr>
            <a:r>
              <a:rPr lang="en-US" sz="3568">
                <a:solidFill>
                  <a:srgbClr val="FFFFFF"/>
                </a:solidFill>
                <a:latin typeface="Kollektif Bold"/>
                <a:ea typeface="Kollektif Bold"/>
                <a:cs typeface="Kollektif Bold"/>
                <a:sym typeface="Kollektif Bold"/>
              </a:rPr>
              <a:t>Multiple SPI interfaces</a:t>
            </a:r>
            <a:r>
              <a:rPr lang="en-US" sz="3568">
                <a:solidFill>
                  <a:srgbClr val="FFFFFF"/>
                </a:solidFill>
                <a:latin typeface="Kollektif"/>
                <a:ea typeface="Kollektif"/>
                <a:cs typeface="Kollektif"/>
                <a:sym typeface="Kollektif"/>
              </a:rPr>
              <a:t>- to drive a 2.8“ display and a touch screen.</a:t>
            </a:r>
          </a:p>
          <a:p>
            <a:pPr algn="l" marL="770428" indent="-385214" lvl="1">
              <a:lnSpc>
                <a:spcPts val="4995"/>
              </a:lnSpc>
              <a:buFont typeface="Arial"/>
              <a:buChar char="•"/>
            </a:pPr>
            <a:r>
              <a:rPr lang="en-US" sz="3568">
                <a:solidFill>
                  <a:srgbClr val="FFFFFF"/>
                </a:solidFill>
                <a:latin typeface="Kollektif"/>
                <a:ea typeface="Kollektif"/>
                <a:cs typeface="Kollektif"/>
                <a:sym typeface="Kollektif"/>
              </a:rPr>
              <a:t>520 KB SRAM and 4MB flash memory to meet our requirements.</a:t>
            </a:r>
          </a:p>
          <a:p>
            <a:pPr algn="l" marL="770428" indent="-385214" lvl="1">
              <a:lnSpc>
                <a:spcPts val="4995"/>
              </a:lnSpc>
              <a:buFont typeface="Arial"/>
              <a:buChar char="•"/>
            </a:pPr>
            <a:r>
              <a:rPr lang="en-US" sz="3568">
                <a:solidFill>
                  <a:srgbClr val="FFFFFF"/>
                </a:solidFill>
                <a:latin typeface="Kollektif"/>
                <a:ea typeface="Kollektif"/>
                <a:cs typeface="Kollektif"/>
                <a:sym typeface="Kollektif"/>
              </a:rPr>
              <a:t>Deep sleep mode with low power consumption.</a:t>
            </a:r>
          </a:p>
          <a:p>
            <a:pPr algn="l">
              <a:lnSpc>
                <a:spcPts val="4995"/>
              </a:lnSpc>
            </a:pPr>
          </a:p>
          <a:p>
            <a:pPr algn="l">
              <a:lnSpc>
                <a:spcPts val="4995"/>
              </a:lnSpc>
            </a:pPr>
            <a:r>
              <a:rPr lang="en-US" sz="3568">
                <a:solidFill>
                  <a:srgbClr val="FFFFFF"/>
                </a:solidFill>
                <a:latin typeface="Kollektif"/>
                <a:ea typeface="Kollektif"/>
                <a:cs typeface="Kollektif"/>
                <a:sym typeface="Kollektif"/>
              </a:rPr>
              <a:t>Also all the required components are available locally and free tiers of SaaS products (like firebase) is sufficient for requirments of our product.</a:t>
            </a:r>
          </a:p>
          <a:p>
            <a:pPr algn="l">
              <a:lnSpc>
                <a:spcPts val="499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242B"/>
        </a:solidFill>
      </p:bgPr>
    </p:bg>
    <p:spTree>
      <p:nvGrpSpPr>
        <p:cNvPr id="1" name=""/>
        <p:cNvGrpSpPr/>
        <p:nvPr/>
      </p:nvGrpSpPr>
      <p:grpSpPr>
        <a:xfrm>
          <a:off x="0" y="0"/>
          <a:ext cx="0" cy="0"/>
          <a:chOff x="0" y="0"/>
          <a:chExt cx="0" cy="0"/>
        </a:xfrm>
      </p:grpSpPr>
      <p:sp>
        <p:nvSpPr>
          <p:cNvPr name="TextBox 2" id="2"/>
          <p:cNvSpPr txBox="true"/>
          <p:nvPr/>
        </p:nvSpPr>
        <p:spPr>
          <a:xfrm rot="0">
            <a:off x="1848384" y="177204"/>
            <a:ext cx="9776033" cy="851496"/>
          </a:xfrm>
          <a:prstGeom prst="rect">
            <a:avLst/>
          </a:prstGeom>
        </p:spPr>
        <p:txBody>
          <a:bodyPr anchor="t" rtlCol="false" tIns="0" lIns="0" bIns="0" rIns="0">
            <a:spAutoFit/>
          </a:bodyPr>
          <a:lstStyle/>
          <a:p>
            <a:pPr algn="l">
              <a:lnSpc>
                <a:spcPts val="6354"/>
              </a:lnSpc>
            </a:pPr>
            <a:r>
              <a:rPr lang="en-US" sz="6484">
                <a:solidFill>
                  <a:srgbClr val="FFFFFF"/>
                </a:solidFill>
                <a:latin typeface="League Spartan"/>
                <a:ea typeface="League Spartan"/>
                <a:cs typeface="League Spartan"/>
                <a:sym typeface="League Spartan"/>
              </a:rPr>
              <a:t>Product Architecture</a:t>
            </a:r>
          </a:p>
        </p:txBody>
      </p:sp>
      <p:grpSp>
        <p:nvGrpSpPr>
          <p:cNvPr name="Group 3" id="3"/>
          <p:cNvGrpSpPr/>
          <p:nvPr/>
        </p:nvGrpSpPr>
        <p:grpSpPr>
          <a:xfrm rot="0">
            <a:off x="12701139" y="674078"/>
            <a:ext cx="3635176" cy="2608002"/>
            <a:chOff x="0" y="0"/>
            <a:chExt cx="957413" cy="686881"/>
          </a:xfrm>
        </p:grpSpPr>
        <p:sp>
          <p:nvSpPr>
            <p:cNvPr name="Freeform 4" id="4"/>
            <p:cNvSpPr/>
            <p:nvPr/>
          </p:nvSpPr>
          <p:spPr>
            <a:xfrm flipH="false" flipV="false" rot="0">
              <a:off x="0" y="0"/>
              <a:ext cx="957412" cy="686881"/>
            </a:xfrm>
            <a:custGeom>
              <a:avLst/>
              <a:gdLst/>
              <a:ahLst/>
              <a:cxnLst/>
              <a:rect r="r" b="b" t="t" l="l"/>
              <a:pathLst>
                <a:path h="686881" w="957412">
                  <a:moveTo>
                    <a:pt x="97967" y="0"/>
                  </a:moveTo>
                  <a:lnTo>
                    <a:pt x="859445" y="0"/>
                  </a:lnTo>
                  <a:cubicBezTo>
                    <a:pt x="885428" y="0"/>
                    <a:pt x="910346" y="10322"/>
                    <a:pt x="928719" y="28694"/>
                  </a:cubicBezTo>
                  <a:cubicBezTo>
                    <a:pt x="947091" y="47066"/>
                    <a:pt x="957412" y="71985"/>
                    <a:pt x="957412" y="97967"/>
                  </a:cubicBezTo>
                  <a:lnTo>
                    <a:pt x="957412" y="588914"/>
                  </a:lnTo>
                  <a:cubicBezTo>
                    <a:pt x="957412" y="614897"/>
                    <a:pt x="947091" y="639815"/>
                    <a:pt x="928719" y="658187"/>
                  </a:cubicBezTo>
                  <a:cubicBezTo>
                    <a:pt x="910346" y="676560"/>
                    <a:pt x="885428" y="686881"/>
                    <a:pt x="859445" y="686881"/>
                  </a:cubicBezTo>
                  <a:lnTo>
                    <a:pt x="97967" y="686881"/>
                  </a:lnTo>
                  <a:cubicBezTo>
                    <a:pt x="71985" y="686881"/>
                    <a:pt x="47066" y="676560"/>
                    <a:pt x="28694" y="658187"/>
                  </a:cubicBezTo>
                  <a:cubicBezTo>
                    <a:pt x="10322" y="639815"/>
                    <a:pt x="0" y="614897"/>
                    <a:pt x="0" y="588914"/>
                  </a:cubicBezTo>
                  <a:lnTo>
                    <a:pt x="0" y="97967"/>
                  </a:lnTo>
                  <a:cubicBezTo>
                    <a:pt x="0" y="71985"/>
                    <a:pt x="10322" y="47066"/>
                    <a:pt x="28694" y="28694"/>
                  </a:cubicBezTo>
                  <a:cubicBezTo>
                    <a:pt x="47066" y="10322"/>
                    <a:pt x="71985" y="0"/>
                    <a:pt x="97967" y="0"/>
                  </a:cubicBezTo>
                  <a:close/>
                </a:path>
              </a:pathLst>
            </a:custGeom>
            <a:solidFill>
              <a:srgbClr val="F3C0C0"/>
            </a:solidFill>
          </p:spPr>
        </p:sp>
        <p:sp>
          <p:nvSpPr>
            <p:cNvPr name="TextBox 5" id="5"/>
            <p:cNvSpPr txBox="true"/>
            <p:nvPr/>
          </p:nvSpPr>
          <p:spPr>
            <a:xfrm>
              <a:off x="0" y="-95250"/>
              <a:ext cx="957413" cy="782131"/>
            </a:xfrm>
            <a:prstGeom prst="rect">
              <a:avLst/>
            </a:prstGeom>
          </p:spPr>
          <p:txBody>
            <a:bodyPr anchor="ctr" rtlCol="false" tIns="50800" lIns="50800" bIns="50800" rIns="50800"/>
            <a:lstStyle/>
            <a:p>
              <a:pPr algn="ctr">
                <a:lnSpc>
                  <a:spcPts val="3499"/>
                </a:lnSpc>
              </a:pPr>
              <a:r>
                <a:rPr lang="en-US" sz="2499">
                  <a:solidFill>
                    <a:srgbClr val="000000"/>
                  </a:solidFill>
                  <a:latin typeface="Kollektif Bold"/>
                  <a:ea typeface="Kollektif Bold"/>
                  <a:cs typeface="Kollektif Bold"/>
                  <a:sym typeface="Kollektif Bold"/>
                </a:rPr>
                <a:t>Externel wifi internet access (Router)</a:t>
              </a:r>
            </a:p>
          </p:txBody>
        </p:sp>
      </p:grpSp>
      <p:grpSp>
        <p:nvGrpSpPr>
          <p:cNvPr name="Group 6" id="6"/>
          <p:cNvGrpSpPr/>
          <p:nvPr/>
        </p:nvGrpSpPr>
        <p:grpSpPr>
          <a:xfrm rot="0">
            <a:off x="12701139" y="3953002"/>
            <a:ext cx="3635176" cy="2608002"/>
            <a:chOff x="0" y="0"/>
            <a:chExt cx="957413" cy="686881"/>
          </a:xfrm>
        </p:grpSpPr>
        <p:sp>
          <p:nvSpPr>
            <p:cNvPr name="Freeform 7" id="7"/>
            <p:cNvSpPr/>
            <p:nvPr/>
          </p:nvSpPr>
          <p:spPr>
            <a:xfrm flipH="false" flipV="false" rot="0">
              <a:off x="0" y="0"/>
              <a:ext cx="957412" cy="686881"/>
            </a:xfrm>
            <a:custGeom>
              <a:avLst/>
              <a:gdLst/>
              <a:ahLst/>
              <a:cxnLst/>
              <a:rect r="r" b="b" t="t" l="l"/>
              <a:pathLst>
                <a:path h="686881" w="957412">
                  <a:moveTo>
                    <a:pt x="97967" y="0"/>
                  </a:moveTo>
                  <a:lnTo>
                    <a:pt x="859445" y="0"/>
                  </a:lnTo>
                  <a:cubicBezTo>
                    <a:pt x="885428" y="0"/>
                    <a:pt x="910346" y="10322"/>
                    <a:pt x="928719" y="28694"/>
                  </a:cubicBezTo>
                  <a:cubicBezTo>
                    <a:pt x="947091" y="47066"/>
                    <a:pt x="957412" y="71985"/>
                    <a:pt x="957412" y="97967"/>
                  </a:cubicBezTo>
                  <a:lnTo>
                    <a:pt x="957412" y="588914"/>
                  </a:lnTo>
                  <a:cubicBezTo>
                    <a:pt x="957412" y="614897"/>
                    <a:pt x="947091" y="639815"/>
                    <a:pt x="928719" y="658187"/>
                  </a:cubicBezTo>
                  <a:cubicBezTo>
                    <a:pt x="910346" y="676560"/>
                    <a:pt x="885428" y="686881"/>
                    <a:pt x="859445" y="686881"/>
                  </a:cubicBezTo>
                  <a:lnTo>
                    <a:pt x="97967" y="686881"/>
                  </a:lnTo>
                  <a:cubicBezTo>
                    <a:pt x="71985" y="686881"/>
                    <a:pt x="47066" y="676560"/>
                    <a:pt x="28694" y="658187"/>
                  </a:cubicBezTo>
                  <a:cubicBezTo>
                    <a:pt x="10322" y="639815"/>
                    <a:pt x="0" y="614897"/>
                    <a:pt x="0" y="588914"/>
                  </a:cubicBezTo>
                  <a:lnTo>
                    <a:pt x="0" y="97967"/>
                  </a:lnTo>
                  <a:cubicBezTo>
                    <a:pt x="0" y="71985"/>
                    <a:pt x="10322" y="47066"/>
                    <a:pt x="28694" y="28694"/>
                  </a:cubicBezTo>
                  <a:cubicBezTo>
                    <a:pt x="47066" y="10322"/>
                    <a:pt x="71985" y="0"/>
                    <a:pt x="97967" y="0"/>
                  </a:cubicBezTo>
                  <a:close/>
                </a:path>
              </a:pathLst>
            </a:custGeom>
            <a:solidFill>
              <a:srgbClr val="FFC88F"/>
            </a:solidFill>
          </p:spPr>
        </p:sp>
        <p:sp>
          <p:nvSpPr>
            <p:cNvPr name="TextBox 8" id="8"/>
            <p:cNvSpPr txBox="true"/>
            <p:nvPr/>
          </p:nvSpPr>
          <p:spPr>
            <a:xfrm>
              <a:off x="0" y="-95250"/>
              <a:ext cx="957413" cy="782131"/>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13408041" y="7639841"/>
            <a:ext cx="2221373" cy="2288857"/>
            <a:chOff x="0" y="0"/>
            <a:chExt cx="585053" cy="602827"/>
          </a:xfrm>
        </p:grpSpPr>
        <p:sp>
          <p:nvSpPr>
            <p:cNvPr name="Freeform 10" id="10"/>
            <p:cNvSpPr/>
            <p:nvPr/>
          </p:nvSpPr>
          <p:spPr>
            <a:xfrm flipH="false" flipV="false" rot="0">
              <a:off x="0" y="0"/>
              <a:ext cx="585053" cy="602827"/>
            </a:xfrm>
            <a:custGeom>
              <a:avLst/>
              <a:gdLst/>
              <a:ahLst/>
              <a:cxnLst/>
              <a:rect r="r" b="b" t="t" l="l"/>
              <a:pathLst>
                <a:path h="602827" w="585053">
                  <a:moveTo>
                    <a:pt x="160319" y="0"/>
                  </a:moveTo>
                  <a:lnTo>
                    <a:pt x="424734" y="0"/>
                  </a:lnTo>
                  <a:cubicBezTo>
                    <a:pt x="513276" y="0"/>
                    <a:pt x="585053" y="71777"/>
                    <a:pt x="585053" y="160319"/>
                  </a:cubicBezTo>
                  <a:lnTo>
                    <a:pt x="585053" y="442508"/>
                  </a:lnTo>
                  <a:cubicBezTo>
                    <a:pt x="585053" y="485027"/>
                    <a:pt x="568162" y="525805"/>
                    <a:pt x="538097" y="555870"/>
                  </a:cubicBezTo>
                  <a:cubicBezTo>
                    <a:pt x="508031" y="585936"/>
                    <a:pt x="467253" y="602827"/>
                    <a:pt x="424734" y="602827"/>
                  </a:cubicBezTo>
                  <a:lnTo>
                    <a:pt x="160319" y="602827"/>
                  </a:lnTo>
                  <a:cubicBezTo>
                    <a:pt x="71777" y="602827"/>
                    <a:pt x="0" y="531049"/>
                    <a:pt x="0" y="442508"/>
                  </a:cubicBezTo>
                  <a:lnTo>
                    <a:pt x="0" y="160319"/>
                  </a:lnTo>
                  <a:cubicBezTo>
                    <a:pt x="0" y="71777"/>
                    <a:pt x="71777" y="0"/>
                    <a:pt x="160319" y="0"/>
                  </a:cubicBezTo>
                  <a:close/>
                </a:path>
              </a:pathLst>
            </a:custGeom>
            <a:solidFill>
              <a:srgbClr val="FFCF00"/>
            </a:solidFill>
          </p:spPr>
        </p:sp>
        <p:sp>
          <p:nvSpPr>
            <p:cNvPr name="TextBox 11" id="11"/>
            <p:cNvSpPr txBox="true"/>
            <p:nvPr/>
          </p:nvSpPr>
          <p:spPr>
            <a:xfrm>
              <a:off x="0" y="-95250"/>
              <a:ext cx="585053" cy="698077"/>
            </a:xfrm>
            <a:prstGeom prst="rect">
              <a:avLst/>
            </a:prstGeom>
          </p:spPr>
          <p:txBody>
            <a:bodyPr anchor="ctr" rtlCol="false" tIns="50800" lIns="50800" bIns="50800" rIns="50800"/>
            <a:lstStyle/>
            <a:p>
              <a:pPr algn="ctr">
                <a:lnSpc>
                  <a:spcPts val="3499"/>
                </a:lnSpc>
              </a:pPr>
              <a:r>
                <a:rPr lang="en-US" sz="2499">
                  <a:solidFill>
                    <a:srgbClr val="000000"/>
                  </a:solidFill>
                  <a:latin typeface="Kollektif Bold"/>
                  <a:ea typeface="Kollektif Bold"/>
                  <a:cs typeface="Kollektif Bold"/>
                  <a:sym typeface="Kollektif Bold"/>
                </a:rPr>
                <a:t>Mobile Application</a:t>
              </a:r>
            </a:p>
            <a:p>
              <a:pPr algn="ctr">
                <a:lnSpc>
                  <a:spcPts val="3499"/>
                </a:lnSpc>
              </a:pPr>
              <a:r>
                <a:rPr lang="en-US" sz="2499">
                  <a:solidFill>
                    <a:srgbClr val="000000"/>
                  </a:solidFill>
                  <a:latin typeface="Kollektif Bold"/>
                  <a:ea typeface="Kollektif Bold"/>
                  <a:cs typeface="Kollektif Bold"/>
                  <a:sym typeface="Kollektif Bold"/>
                </a:rPr>
                <a:t>(Android studio/java</a:t>
              </a:r>
            </a:p>
            <a:p>
              <a:pPr algn="ctr">
                <a:lnSpc>
                  <a:spcPts val="3499"/>
                </a:lnSpc>
              </a:pPr>
            </a:p>
          </p:txBody>
        </p:sp>
      </p:grpSp>
      <p:grpSp>
        <p:nvGrpSpPr>
          <p:cNvPr name="Group 12" id="12"/>
          <p:cNvGrpSpPr/>
          <p:nvPr/>
        </p:nvGrpSpPr>
        <p:grpSpPr>
          <a:xfrm rot="0">
            <a:off x="1244179" y="1371774"/>
            <a:ext cx="5203230" cy="5332136"/>
            <a:chOff x="0" y="0"/>
            <a:chExt cx="1230627" cy="1261115"/>
          </a:xfrm>
        </p:grpSpPr>
        <p:sp>
          <p:nvSpPr>
            <p:cNvPr name="Freeform 13" id="13"/>
            <p:cNvSpPr/>
            <p:nvPr/>
          </p:nvSpPr>
          <p:spPr>
            <a:xfrm flipH="false" flipV="false" rot="0">
              <a:off x="0" y="0"/>
              <a:ext cx="1230627" cy="1261115"/>
            </a:xfrm>
            <a:custGeom>
              <a:avLst/>
              <a:gdLst/>
              <a:ahLst/>
              <a:cxnLst/>
              <a:rect r="r" b="b" t="t" l="l"/>
              <a:pathLst>
                <a:path h="1261115" w="1230627">
                  <a:moveTo>
                    <a:pt x="75883" y="0"/>
                  </a:moveTo>
                  <a:lnTo>
                    <a:pt x="1154744" y="0"/>
                  </a:lnTo>
                  <a:cubicBezTo>
                    <a:pt x="1196653" y="0"/>
                    <a:pt x="1230627" y="33974"/>
                    <a:pt x="1230627" y="75883"/>
                  </a:cubicBezTo>
                  <a:lnTo>
                    <a:pt x="1230627" y="1185232"/>
                  </a:lnTo>
                  <a:cubicBezTo>
                    <a:pt x="1230627" y="1227141"/>
                    <a:pt x="1196653" y="1261115"/>
                    <a:pt x="1154744" y="1261115"/>
                  </a:cubicBezTo>
                  <a:lnTo>
                    <a:pt x="75883" y="1261115"/>
                  </a:lnTo>
                  <a:cubicBezTo>
                    <a:pt x="33974" y="1261115"/>
                    <a:pt x="0" y="1227141"/>
                    <a:pt x="0" y="1185232"/>
                  </a:cubicBezTo>
                  <a:lnTo>
                    <a:pt x="0" y="75883"/>
                  </a:lnTo>
                  <a:cubicBezTo>
                    <a:pt x="0" y="33974"/>
                    <a:pt x="33974" y="0"/>
                    <a:pt x="75883" y="0"/>
                  </a:cubicBezTo>
                  <a:close/>
                </a:path>
              </a:pathLst>
            </a:custGeom>
            <a:solidFill>
              <a:srgbClr val="558FC2"/>
            </a:solidFill>
          </p:spPr>
        </p:sp>
        <p:sp>
          <p:nvSpPr>
            <p:cNvPr name="TextBox 14" id="14"/>
            <p:cNvSpPr txBox="true"/>
            <p:nvPr/>
          </p:nvSpPr>
          <p:spPr>
            <a:xfrm>
              <a:off x="0" y="-95250"/>
              <a:ext cx="1230627" cy="1356365"/>
            </a:xfrm>
            <a:prstGeom prst="rect">
              <a:avLst/>
            </a:prstGeom>
          </p:spPr>
          <p:txBody>
            <a:bodyPr anchor="ctr" rtlCol="false" tIns="56570" lIns="56570" bIns="56570" rIns="56570"/>
            <a:lstStyle/>
            <a:p>
              <a:pPr algn="ctr">
                <a:lnSpc>
                  <a:spcPts val="3499"/>
                </a:lnSpc>
              </a:pPr>
            </a:p>
          </p:txBody>
        </p:sp>
      </p:grpSp>
      <p:grpSp>
        <p:nvGrpSpPr>
          <p:cNvPr name="Group 15" id="15"/>
          <p:cNvGrpSpPr/>
          <p:nvPr/>
        </p:nvGrpSpPr>
        <p:grpSpPr>
          <a:xfrm rot="0">
            <a:off x="4604456" y="2107623"/>
            <a:ext cx="1718305" cy="1718305"/>
            <a:chOff x="0" y="0"/>
            <a:chExt cx="406400" cy="406400"/>
          </a:xfrm>
        </p:grpSpPr>
        <p:sp>
          <p:nvSpPr>
            <p:cNvPr name="Freeform 16" id="16"/>
            <p:cNvSpPr/>
            <p:nvPr/>
          </p:nvSpPr>
          <p:spPr>
            <a:xfrm flipH="false" flipV="false" rot="0">
              <a:off x="0" y="0"/>
              <a:ext cx="406400" cy="406400"/>
            </a:xfrm>
            <a:custGeom>
              <a:avLst/>
              <a:gdLst/>
              <a:ahLst/>
              <a:cxnLst/>
              <a:rect r="r" b="b" t="t" l="l"/>
              <a:pathLst>
                <a:path h="406400" w="406400">
                  <a:moveTo>
                    <a:pt x="203200" y="0"/>
                  </a:moveTo>
                  <a:lnTo>
                    <a:pt x="203200" y="0"/>
                  </a:lnTo>
                  <a:cubicBezTo>
                    <a:pt x="315424" y="0"/>
                    <a:pt x="406400" y="90976"/>
                    <a:pt x="406400" y="203200"/>
                  </a:cubicBezTo>
                  <a:lnTo>
                    <a:pt x="406400" y="203200"/>
                  </a:lnTo>
                  <a:cubicBezTo>
                    <a:pt x="406400" y="315424"/>
                    <a:pt x="315424" y="406400"/>
                    <a:pt x="203200" y="406400"/>
                  </a:cubicBezTo>
                  <a:lnTo>
                    <a:pt x="203200" y="406400"/>
                  </a:lnTo>
                  <a:cubicBezTo>
                    <a:pt x="90976" y="406400"/>
                    <a:pt x="0" y="315424"/>
                    <a:pt x="0" y="203200"/>
                  </a:cubicBezTo>
                  <a:lnTo>
                    <a:pt x="0" y="203200"/>
                  </a:lnTo>
                  <a:cubicBezTo>
                    <a:pt x="0" y="90976"/>
                    <a:pt x="90976" y="0"/>
                    <a:pt x="203200" y="0"/>
                  </a:cubicBezTo>
                  <a:close/>
                </a:path>
              </a:pathLst>
            </a:custGeom>
            <a:solidFill>
              <a:srgbClr val="C5E3F2"/>
            </a:solidFill>
          </p:spPr>
        </p:sp>
        <p:sp>
          <p:nvSpPr>
            <p:cNvPr name="TextBox 17" id="17"/>
            <p:cNvSpPr txBox="true"/>
            <p:nvPr/>
          </p:nvSpPr>
          <p:spPr>
            <a:xfrm>
              <a:off x="0" y="-66675"/>
              <a:ext cx="406400" cy="473075"/>
            </a:xfrm>
            <a:prstGeom prst="rect">
              <a:avLst/>
            </a:prstGeom>
          </p:spPr>
          <p:txBody>
            <a:bodyPr anchor="ctr" rtlCol="false" tIns="56570" lIns="56570" bIns="56570" rIns="56570"/>
            <a:lstStyle/>
            <a:p>
              <a:pPr algn="ctr">
                <a:lnSpc>
                  <a:spcPts val="2240"/>
                </a:lnSpc>
              </a:pPr>
              <a:r>
                <a:rPr lang="en-US" sz="1600">
                  <a:solidFill>
                    <a:srgbClr val="000000"/>
                  </a:solidFill>
                  <a:latin typeface="Kollektif Bold"/>
                  <a:ea typeface="Kollektif Bold"/>
                  <a:cs typeface="Kollektif Bold"/>
                  <a:sym typeface="Kollektif Bold"/>
                </a:rPr>
                <a:t>ESP-WROOM-32</a:t>
              </a:r>
            </a:p>
          </p:txBody>
        </p:sp>
      </p:grpSp>
      <p:sp>
        <p:nvSpPr>
          <p:cNvPr name="TextBox 18" id="18"/>
          <p:cNvSpPr txBox="true"/>
          <p:nvPr/>
        </p:nvSpPr>
        <p:spPr>
          <a:xfrm rot="0">
            <a:off x="3048746" y="976900"/>
            <a:ext cx="1170463" cy="412552"/>
          </a:xfrm>
          <a:prstGeom prst="rect">
            <a:avLst/>
          </a:prstGeom>
        </p:spPr>
        <p:txBody>
          <a:bodyPr anchor="t" rtlCol="false" tIns="0" lIns="0" bIns="0" rIns="0">
            <a:spAutoFit/>
          </a:bodyPr>
          <a:lstStyle/>
          <a:p>
            <a:pPr algn="ctr">
              <a:lnSpc>
                <a:spcPts val="3032"/>
              </a:lnSpc>
              <a:spcBef>
                <a:spcPct val="0"/>
              </a:spcBef>
            </a:pPr>
            <a:r>
              <a:rPr lang="en-US" sz="2166">
                <a:solidFill>
                  <a:srgbClr val="FFFFFF"/>
                </a:solidFill>
                <a:latin typeface="Kollektif Bold"/>
                <a:ea typeface="Kollektif Bold"/>
                <a:cs typeface="Kollektif Bold"/>
                <a:sym typeface="Kollektif Bold"/>
              </a:rPr>
              <a:t>Main unit</a:t>
            </a:r>
          </a:p>
        </p:txBody>
      </p:sp>
      <p:grpSp>
        <p:nvGrpSpPr>
          <p:cNvPr name="Group 19" id="19"/>
          <p:cNvGrpSpPr/>
          <p:nvPr/>
        </p:nvGrpSpPr>
        <p:grpSpPr>
          <a:xfrm rot="0">
            <a:off x="1458637" y="1847843"/>
            <a:ext cx="2175018" cy="4717219"/>
            <a:chOff x="0" y="0"/>
            <a:chExt cx="514418" cy="1115680"/>
          </a:xfrm>
        </p:grpSpPr>
        <p:sp>
          <p:nvSpPr>
            <p:cNvPr name="Freeform 20" id="20"/>
            <p:cNvSpPr/>
            <p:nvPr/>
          </p:nvSpPr>
          <p:spPr>
            <a:xfrm flipH="false" flipV="false" rot="0">
              <a:off x="0" y="0"/>
              <a:ext cx="514418" cy="1115680"/>
            </a:xfrm>
            <a:custGeom>
              <a:avLst/>
              <a:gdLst/>
              <a:ahLst/>
              <a:cxnLst/>
              <a:rect r="r" b="b" t="t" l="l"/>
              <a:pathLst>
                <a:path h="1115680" w="514418">
                  <a:moveTo>
                    <a:pt x="181533" y="0"/>
                  </a:moveTo>
                  <a:lnTo>
                    <a:pt x="332885" y="0"/>
                  </a:lnTo>
                  <a:cubicBezTo>
                    <a:pt x="381030" y="0"/>
                    <a:pt x="427204" y="19126"/>
                    <a:pt x="461248" y="53170"/>
                  </a:cubicBezTo>
                  <a:cubicBezTo>
                    <a:pt x="495292" y="87214"/>
                    <a:pt x="514418" y="133388"/>
                    <a:pt x="514418" y="181533"/>
                  </a:cubicBezTo>
                  <a:lnTo>
                    <a:pt x="514418" y="934146"/>
                  </a:lnTo>
                  <a:cubicBezTo>
                    <a:pt x="514418" y="1034404"/>
                    <a:pt x="433143" y="1115680"/>
                    <a:pt x="332885" y="1115680"/>
                  </a:cubicBezTo>
                  <a:lnTo>
                    <a:pt x="181533" y="1115680"/>
                  </a:lnTo>
                  <a:cubicBezTo>
                    <a:pt x="133388" y="1115680"/>
                    <a:pt x="87214" y="1096554"/>
                    <a:pt x="53170" y="1062510"/>
                  </a:cubicBezTo>
                  <a:cubicBezTo>
                    <a:pt x="19126" y="1028466"/>
                    <a:pt x="0" y="982292"/>
                    <a:pt x="0" y="934146"/>
                  </a:cubicBezTo>
                  <a:lnTo>
                    <a:pt x="0" y="181533"/>
                  </a:lnTo>
                  <a:cubicBezTo>
                    <a:pt x="0" y="133388"/>
                    <a:pt x="19126" y="87214"/>
                    <a:pt x="53170" y="53170"/>
                  </a:cubicBezTo>
                  <a:cubicBezTo>
                    <a:pt x="87214" y="19126"/>
                    <a:pt x="133388" y="0"/>
                    <a:pt x="181533" y="0"/>
                  </a:cubicBezTo>
                  <a:close/>
                </a:path>
              </a:pathLst>
            </a:custGeom>
            <a:solidFill>
              <a:srgbClr val="1C3F60"/>
            </a:solidFill>
          </p:spPr>
        </p:sp>
        <p:sp>
          <p:nvSpPr>
            <p:cNvPr name="TextBox 21" id="21"/>
            <p:cNvSpPr txBox="true"/>
            <p:nvPr/>
          </p:nvSpPr>
          <p:spPr>
            <a:xfrm>
              <a:off x="0" y="-95250"/>
              <a:ext cx="514418" cy="1210930"/>
            </a:xfrm>
            <a:prstGeom prst="rect">
              <a:avLst/>
            </a:prstGeom>
          </p:spPr>
          <p:txBody>
            <a:bodyPr anchor="ctr" rtlCol="false" tIns="56570" lIns="56570" bIns="56570" rIns="56570"/>
            <a:lstStyle/>
            <a:p>
              <a:pPr algn="ctr">
                <a:lnSpc>
                  <a:spcPts val="3499"/>
                </a:lnSpc>
              </a:pPr>
            </a:p>
          </p:txBody>
        </p:sp>
      </p:grpSp>
      <p:grpSp>
        <p:nvGrpSpPr>
          <p:cNvPr name="Group 22" id="22"/>
          <p:cNvGrpSpPr/>
          <p:nvPr/>
        </p:nvGrpSpPr>
        <p:grpSpPr>
          <a:xfrm rot="0">
            <a:off x="1670186" y="2005566"/>
            <a:ext cx="1760787" cy="4385357"/>
            <a:chOff x="0" y="0"/>
            <a:chExt cx="416447" cy="1037190"/>
          </a:xfrm>
        </p:grpSpPr>
        <p:sp>
          <p:nvSpPr>
            <p:cNvPr name="Freeform 23" id="23"/>
            <p:cNvSpPr/>
            <p:nvPr/>
          </p:nvSpPr>
          <p:spPr>
            <a:xfrm flipH="false" flipV="false" rot="0">
              <a:off x="0" y="0"/>
              <a:ext cx="416447" cy="1037190"/>
            </a:xfrm>
            <a:custGeom>
              <a:avLst/>
              <a:gdLst/>
              <a:ahLst/>
              <a:cxnLst/>
              <a:rect r="r" b="b" t="t" l="l"/>
              <a:pathLst>
                <a:path h="1037190" w="416447">
                  <a:moveTo>
                    <a:pt x="208224" y="0"/>
                  </a:moveTo>
                  <a:lnTo>
                    <a:pt x="208224" y="0"/>
                  </a:lnTo>
                  <a:cubicBezTo>
                    <a:pt x="263448" y="0"/>
                    <a:pt x="316411" y="21938"/>
                    <a:pt x="355460" y="60987"/>
                  </a:cubicBezTo>
                  <a:cubicBezTo>
                    <a:pt x="394510" y="100037"/>
                    <a:pt x="416447" y="152999"/>
                    <a:pt x="416447" y="208224"/>
                  </a:cubicBezTo>
                  <a:lnTo>
                    <a:pt x="416447" y="828966"/>
                  </a:lnTo>
                  <a:cubicBezTo>
                    <a:pt x="416447" y="943965"/>
                    <a:pt x="323223" y="1037190"/>
                    <a:pt x="208224" y="1037190"/>
                  </a:cubicBezTo>
                  <a:lnTo>
                    <a:pt x="208224" y="1037190"/>
                  </a:lnTo>
                  <a:cubicBezTo>
                    <a:pt x="93225" y="1037190"/>
                    <a:pt x="0" y="943965"/>
                    <a:pt x="0" y="828966"/>
                  </a:cubicBezTo>
                  <a:lnTo>
                    <a:pt x="0" y="208224"/>
                  </a:lnTo>
                  <a:cubicBezTo>
                    <a:pt x="0" y="93225"/>
                    <a:pt x="93225" y="0"/>
                    <a:pt x="208224" y="0"/>
                  </a:cubicBezTo>
                  <a:close/>
                </a:path>
              </a:pathLst>
            </a:custGeom>
            <a:solidFill>
              <a:srgbClr val="94BFFF"/>
            </a:solidFill>
          </p:spPr>
        </p:sp>
        <p:sp>
          <p:nvSpPr>
            <p:cNvPr name="TextBox 24" id="24"/>
            <p:cNvSpPr txBox="true"/>
            <p:nvPr/>
          </p:nvSpPr>
          <p:spPr>
            <a:xfrm>
              <a:off x="0" y="-95250"/>
              <a:ext cx="416447" cy="1132440"/>
            </a:xfrm>
            <a:prstGeom prst="rect">
              <a:avLst/>
            </a:prstGeom>
          </p:spPr>
          <p:txBody>
            <a:bodyPr anchor="ctr" rtlCol="false" tIns="56570" lIns="56570" bIns="56570" rIns="56570"/>
            <a:lstStyle/>
            <a:p>
              <a:pPr algn="ctr">
                <a:lnSpc>
                  <a:spcPts val="3499"/>
                </a:lnSpc>
              </a:pPr>
            </a:p>
          </p:txBody>
        </p:sp>
      </p:grpSp>
      <p:grpSp>
        <p:nvGrpSpPr>
          <p:cNvPr name="Group 25" id="25"/>
          <p:cNvGrpSpPr/>
          <p:nvPr/>
        </p:nvGrpSpPr>
        <p:grpSpPr>
          <a:xfrm rot="0">
            <a:off x="1712668" y="2367865"/>
            <a:ext cx="1644057" cy="650071"/>
            <a:chOff x="0" y="0"/>
            <a:chExt cx="388840" cy="153750"/>
          </a:xfrm>
        </p:grpSpPr>
        <p:sp>
          <p:nvSpPr>
            <p:cNvPr name="Freeform 26" id="26"/>
            <p:cNvSpPr/>
            <p:nvPr/>
          </p:nvSpPr>
          <p:spPr>
            <a:xfrm flipH="false" flipV="false" rot="0">
              <a:off x="0" y="0"/>
              <a:ext cx="388840" cy="153750"/>
            </a:xfrm>
            <a:custGeom>
              <a:avLst/>
              <a:gdLst/>
              <a:ahLst/>
              <a:cxnLst/>
              <a:rect r="r" b="b" t="t" l="l"/>
              <a:pathLst>
                <a:path h="153750" w="388840">
                  <a:moveTo>
                    <a:pt x="76875" y="0"/>
                  </a:moveTo>
                  <a:lnTo>
                    <a:pt x="311965" y="0"/>
                  </a:lnTo>
                  <a:cubicBezTo>
                    <a:pt x="354421" y="0"/>
                    <a:pt x="388840" y="34418"/>
                    <a:pt x="388840" y="76875"/>
                  </a:cubicBezTo>
                  <a:lnTo>
                    <a:pt x="388840" y="76875"/>
                  </a:lnTo>
                  <a:cubicBezTo>
                    <a:pt x="388840" y="97263"/>
                    <a:pt x="380740" y="116817"/>
                    <a:pt x="366323" y="131234"/>
                  </a:cubicBezTo>
                  <a:cubicBezTo>
                    <a:pt x="351907" y="145650"/>
                    <a:pt x="332353" y="153750"/>
                    <a:pt x="311965" y="153750"/>
                  </a:cubicBezTo>
                  <a:lnTo>
                    <a:pt x="76875" y="153750"/>
                  </a:lnTo>
                  <a:cubicBezTo>
                    <a:pt x="56486" y="153750"/>
                    <a:pt x="36933" y="145650"/>
                    <a:pt x="22516" y="131234"/>
                  </a:cubicBezTo>
                  <a:cubicBezTo>
                    <a:pt x="8099" y="116817"/>
                    <a:pt x="0" y="97263"/>
                    <a:pt x="0" y="76875"/>
                  </a:cubicBezTo>
                  <a:lnTo>
                    <a:pt x="0" y="76875"/>
                  </a:lnTo>
                  <a:cubicBezTo>
                    <a:pt x="0" y="56486"/>
                    <a:pt x="8099" y="36933"/>
                    <a:pt x="22516" y="22516"/>
                  </a:cubicBezTo>
                  <a:cubicBezTo>
                    <a:pt x="36933" y="8099"/>
                    <a:pt x="56486" y="0"/>
                    <a:pt x="76875" y="0"/>
                  </a:cubicBezTo>
                  <a:close/>
                </a:path>
              </a:pathLst>
            </a:custGeom>
            <a:solidFill>
              <a:srgbClr val="C5E3F2"/>
            </a:solidFill>
          </p:spPr>
        </p:sp>
        <p:sp>
          <p:nvSpPr>
            <p:cNvPr name="TextBox 27" id="27"/>
            <p:cNvSpPr txBox="true"/>
            <p:nvPr/>
          </p:nvSpPr>
          <p:spPr>
            <a:xfrm>
              <a:off x="0" y="-57150"/>
              <a:ext cx="388840" cy="210900"/>
            </a:xfrm>
            <a:prstGeom prst="rect">
              <a:avLst/>
            </a:prstGeom>
          </p:spPr>
          <p:txBody>
            <a:bodyPr anchor="ctr" rtlCol="false" tIns="56570" lIns="56570" bIns="56570" rIns="56570"/>
            <a:lstStyle/>
            <a:p>
              <a:pPr algn="ctr">
                <a:lnSpc>
                  <a:spcPts val="1960"/>
                </a:lnSpc>
              </a:pPr>
              <a:r>
                <a:rPr lang="en-US" sz="1400">
                  <a:solidFill>
                    <a:srgbClr val="000000"/>
                  </a:solidFill>
                  <a:latin typeface="Kollektif Bold"/>
                  <a:ea typeface="Kollektif Bold"/>
                  <a:cs typeface="Kollektif Bold"/>
                  <a:sym typeface="Kollektif Bold"/>
                </a:rPr>
                <a:t>connecting to wifi</a:t>
              </a:r>
            </a:p>
          </p:txBody>
        </p:sp>
      </p:grpSp>
      <p:grpSp>
        <p:nvGrpSpPr>
          <p:cNvPr name="Group 28" id="28"/>
          <p:cNvGrpSpPr/>
          <p:nvPr/>
        </p:nvGrpSpPr>
        <p:grpSpPr>
          <a:xfrm rot="0">
            <a:off x="1712668" y="3284613"/>
            <a:ext cx="1644057" cy="647589"/>
            <a:chOff x="0" y="0"/>
            <a:chExt cx="388840" cy="153163"/>
          </a:xfrm>
        </p:grpSpPr>
        <p:sp>
          <p:nvSpPr>
            <p:cNvPr name="Freeform 29" id="29"/>
            <p:cNvSpPr/>
            <p:nvPr/>
          </p:nvSpPr>
          <p:spPr>
            <a:xfrm flipH="false" flipV="false" rot="0">
              <a:off x="0" y="0"/>
              <a:ext cx="388840" cy="153163"/>
            </a:xfrm>
            <a:custGeom>
              <a:avLst/>
              <a:gdLst/>
              <a:ahLst/>
              <a:cxnLst/>
              <a:rect r="r" b="b" t="t" l="l"/>
              <a:pathLst>
                <a:path h="153163" w="388840">
                  <a:moveTo>
                    <a:pt x="76581" y="0"/>
                  </a:moveTo>
                  <a:lnTo>
                    <a:pt x="312258" y="0"/>
                  </a:lnTo>
                  <a:cubicBezTo>
                    <a:pt x="332569" y="0"/>
                    <a:pt x="352048" y="8068"/>
                    <a:pt x="366409" y="22430"/>
                  </a:cubicBezTo>
                  <a:cubicBezTo>
                    <a:pt x="380771" y="36792"/>
                    <a:pt x="388840" y="56271"/>
                    <a:pt x="388840" y="76581"/>
                  </a:cubicBezTo>
                  <a:lnTo>
                    <a:pt x="388840" y="76581"/>
                  </a:lnTo>
                  <a:cubicBezTo>
                    <a:pt x="388840" y="96892"/>
                    <a:pt x="380771" y="116371"/>
                    <a:pt x="366409" y="130732"/>
                  </a:cubicBezTo>
                  <a:cubicBezTo>
                    <a:pt x="352048" y="145094"/>
                    <a:pt x="332569" y="153163"/>
                    <a:pt x="312258" y="153163"/>
                  </a:cubicBezTo>
                  <a:lnTo>
                    <a:pt x="76581" y="153163"/>
                  </a:lnTo>
                  <a:cubicBezTo>
                    <a:pt x="56271" y="153163"/>
                    <a:pt x="36792" y="145094"/>
                    <a:pt x="22430" y="130732"/>
                  </a:cubicBezTo>
                  <a:cubicBezTo>
                    <a:pt x="8068" y="116371"/>
                    <a:pt x="0" y="96892"/>
                    <a:pt x="0" y="76581"/>
                  </a:cubicBezTo>
                  <a:lnTo>
                    <a:pt x="0" y="76581"/>
                  </a:lnTo>
                  <a:cubicBezTo>
                    <a:pt x="0" y="56271"/>
                    <a:pt x="8068" y="36792"/>
                    <a:pt x="22430" y="22430"/>
                  </a:cubicBezTo>
                  <a:cubicBezTo>
                    <a:pt x="36792" y="8068"/>
                    <a:pt x="56271" y="0"/>
                    <a:pt x="76581" y="0"/>
                  </a:cubicBezTo>
                  <a:close/>
                </a:path>
              </a:pathLst>
            </a:custGeom>
            <a:solidFill>
              <a:srgbClr val="C5E3F2"/>
            </a:solidFill>
          </p:spPr>
        </p:sp>
        <p:sp>
          <p:nvSpPr>
            <p:cNvPr name="TextBox 30" id="30"/>
            <p:cNvSpPr txBox="true"/>
            <p:nvPr/>
          </p:nvSpPr>
          <p:spPr>
            <a:xfrm>
              <a:off x="0" y="-57150"/>
              <a:ext cx="388840" cy="210313"/>
            </a:xfrm>
            <a:prstGeom prst="rect">
              <a:avLst/>
            </a:prstGeom>
          </p:spPr>
          <p:txBody>
            <a:bodyPr anchor="ctr" rtlCol="false" tIns="56570" lIns="56570" bIns="56570" rIns="56570"/>
            <a:lstStyle/>
            <a:p>
              <a:pPr algn="ctr">
                <a:lnSpc>
                  <a:spcPts val="1960"/>
                </a:lnSpc>
              </a:pPr>
              <a:r>
                <a:rPr lang="en-US" sz="1400">
                  <a:solidFill>
                    <a:srgbClr val="000000"/>
                  </a:solidFill>
                  <a:latin typeface="Kollektif Bold"/>
                  <a:ea typeface="Kollektif Bold"/>
                  <a:cs typeface="Kollektif Bold"/>
                  <a:sym typeface="Kollektif Bold"/>
                </a:rPr>
                <a:t>Clock interface</a:t>
              </a:r>
            </a:p>
          </p:txBody>
        </p:sp>
      </p:grpSp>
      <p:grpSp>
        <p:nvGrpSpPr>
          <p:cNvPr name="Group 31" id="31"/>
          <p:cNvGrpSpPr/>
          <p:nvPr/>
        </p:nvGrpSpPr>
        <p:grpSpPr>
          <a:xfrm rot="0">
            <a:off x="1728551" y="4206453"/>
            <a:ext cx="1644057" cy="650071"/>
            <a:chOff x="0" y="0"/>
            <a:chExt cx="388840" cy="153750"/>
          </a:xfrm>
        </p:grpSpPr>
        <p:sp>
          <p:nvSpPr>
            <p:cNvPr name="Freeform 32" id="32"/>
            <p:cNvSpPr/>
            <p:nvPr/>
          </p:nvSpPr>
          <p:spPr>
            <a:xfrm flipH="false" flipV="false" rot="0">
              <a:off x="0" y="0"/>
              <a:ext cx="388840" cy="153750"/>
            </a:xfrm>
            <a:custGeom>
              <a:avLst/>
              <a:gdLst/>
              <a:ahLst/>
              <a:cxnLst/>
              <a:rect r="r" b="b" t="t" l="l"/>
              <a:pathLst>
                <a:path h="153750" w="388840">
                  <a:moveTo>
                    <a:pt x="76875" y="0"/>
                  </a:moveTo>
                  <a:lnTo>
                    <a:pt x="311965" y="0"/>
                  </a:lnTo>
                  <a:cubicBezTo>
                    <a:pt x="354421" y="0"/>
                    <a:pt x="388840" y="34418"/>
                    <a:pt x="388840" y="76875"/>
                  </a:cubicBezTo>
                  <a:lnTo>
                    <a:pt x="388840" y="76875"/>
                  </a:lnTo>
                  <a:cubicBezTo>
                    <a:pt x="388840" y="119332"/>
                    <a:pt x="354421" y="153750"/>
                    <a:pt x="311965" y="153750"/>
                  </a:cubicBezTo>
                  <a:lnTo>
                    <a:pt x="76875" y="153750"/>
                  </a:lnTo>
                  <a:cubicBezTo>
                    <a:pt x="34418" y="153750"/>
                    <a:pt x="0" y="119332"/>
                    <a:pt x="0" y="76875"/>
                  </a:cubicBezTo>
                  <a:lnTo>
                    <a:pt x="0" y="76875"/>
                  </a:lnTo>
                  <a:cubicBezTo>
                    <a:pt x="0" y="34418"/>
                    <a:pt x="34418" y="0"/>
                    <a:pt x="76875" y="0"/>
                  </a:cubicBezTo>
                  <a:close/>
                </a:path>
              </a:pathLst>
            </a:custGeom>
            <a:solidFill>
              <a:srgbClr val="C5E3F2"/>
            </a:solidFill>
          </p:spPr>
        </p:sp>
        <p:sp>
          <p:nvSpPr>
            <p:cNvPr name="TextBox 33" id="33"/>
            <p:cNvSpPr txBox="true"/>
            <p:nvPr/>
          </p:nvSpPr>
          <p:spPr>
            <a:xfrm>
              <a:off x="0" y="-57150"/>
              <a:ext cx="388840" cy="210900"/>
            </a:xfrm>
            <a:prstGeom prst="rect">
              <a:avLst/>
            </a:prstGeom>
          </p:spPr>
          <p:txBody>
            <a:bodyPr anchor="ctr" rtlCol="false" tIns="56570" lIns="56570" bIns="56570" rIns="56570"/>
            <a:lstStyle/>
            <a:p>
              <a:pPr algn="ctr">
                <a:lnSpc>
                  <a:spcPts val="1960"/>
                </a:lnSpc>
              </a:pPr>
              <a:r>
                <a:rPr lang="en-US" sz="1400">
                  <a:solidFill>
                    <a:srgbClr val="000000"/>
                  </a:solidFill>
                  <a:latin typeface="Kollektif Bold"/>
                  <a:ea typeface="Kollektif Bold"/>
                  <a:cs typeface="Kollektif Bold"/>
                  <a:sym typeface="Kollektif Bold"/>
                </a:rPr>
                <a:t>Buttons connect interface</a:t>
              </a:r>
            </a:p>
          </p:txBody>
        </p:sp>
      </p:grpSp>
      <p:grpSp>
        <p:nvGrpSpPr>
          <p:cNvPr name="Group 34" id="34"/>
          <p:cNvGrpSpPr/>
          <p:nvPr/>
        </p:nvGrpSpPr>
        <p:grpSpPr>
          <a:xfrm rot="0">
            <a:off x="1728551" y="5204067"/>
            <a:ext cx="1644057" cy="711230"/>
            <a:chOff x="0" y="0"/>
            <a:chExt cx="388840" cy="168214"/>
          </a:xfrm>
        </p:grpSpPr>
        <p:sp>
          <p:nvSpPr>
            <p:cNvPr name="Freeform 35" id="35"/>
            <p:cNvSpPr/>
            <p:nvPr/>
          </p:nvSpPr>
          <p:spPr>
            <a:xfrm flipH="false" flipV="false" rot="0">
              <a:off x="0" y="0"/>
              <a:ext cx="388840" cy="168214"/>
            </a:xfrm>
            <a:custGeom>
              <a:avLst/>
              <a:gdLst/>
              <a:ahLst/>
              <a:cxnLst/>
              <a:rect r="r" b="b" t="t" l="l"/>
              <a:pathLst>
                <a:path h="168214" w="388840">
                  <a:moveTo>
                    <a:pt x="84107" y="0"/>
                  </a:moveTo>
                  <a:lnTo>
                    <a:pt x="304732" y="0"/>
                  </a:lnTo>
                  <a:cubicBezTo>
                    <a:pt x="351183" y="0"/>
                    <a:pt x="388840" y="37656"/>
                    <a:pt x="388840" y="84107"/>
                  </a:cubicBezTo>
                  <a:lnTo>
                    <a:pt x="388840" y="84107"/>
                  </a:lnTo>
                  <a:cubicBezTo>
                    <a:pt x="388840" y="106414"/>
                    <a:pt x="379978" y="127807"/>
                    <a:pt x="364205" y="143580"/>
                  </a:cubicBezTo>
                  <a:cubicBezTo>
                    <a:pt x="348432" y="159353"/>
                    <a:pt x="327039" y="168214"/>
                    <a:pt x="304732" y="168214"/>
                  </a:cubicBezTo>
                  <a:lnTo>
                    <a:pt x="84107" y="168214"/>
                  </a:lnTo>
                  <a:cubicBezTo>
                    <a:pt x="61801" y="168214"/>
                    <a:pt x="40408" y="159353"/>
                    <a:pt x="24634" y="143580"/>
                  </a:cubicBezTo>
                  <a:cubicBezTo>
                    <a:pt x="8861" y="127807"/>
                    <a:pt x="0" y="106414"/>
                    <a:pt x="0" y="84107"/>
                  </a:cubicBezTo>
                  <a:lnTo>
                    <a:pt x="0" y="84107"/>
                  </a:lnTo>
                  <a:cubicBezTo>
                    <a:pt x="0" y="61801"/>
                    <a:pt x="8861" y="40408"/>
                    <a:pt x="24634" y="24634"/>
                  </a:cubicBezTo>
                  <a:cubicBezTo>
                    <a:pt x="40408" y="8861"/>
                    <a:pt x="61801" y="0"/>
                    <a:pt x="84107" y="0"/>
                  </a:cubicBezTo>
                  <a:close/>
                </a:path>
              </a:pathLst>
            </a:custGeom>
            <a:solidFill>
              <a:srgbClr val="C5E3F2"/>
            </a:solidFill>
          </p:spPr>
        </p:sp>
        <p:sp>
          <p:nvSpPr>
            <p:cNvPr name="TextBox 36" id="36"/>
            <p:cNvSpPr txBox="true"/>
            <p:nvPr/>
          </p:nvSpPr>
          <p:spPr>
            <a:xfrm>
              <a:off x="0" y="-57150"/>
              <a:ext cx="388840" cy="225364"/>
            </a:xfrm>
            <a:prstGeom prst="rect">
              <a:avLst/>
            </a:prstGeom>
          </p:spPr>
          <p:txBody>
            <a:bodyPr anchor="ctr" rtlCol="false" tIns="56570" lIns="56570" bIns="56570" rIns="56570"/>
            <a:lstStyle/>
            <a:p>
              <a:pPr algn="ctr">
                <a:lnSpc>
                  <a:spcPts val="1960"/>
                </a:lnSpc>
              </a:pPr>
              <a:r>
                <a:rPr lang="en-US" sz="1400">
                  <a:solidFill>
                    <a:srgbClr val="000000"/>
                  </a:solidFill>
                  <a:latin typeface="Kollektif Bold"/>
                  <a:ea typeface="Kollektif Bold"/>
                  <a:cs typeface="Kollektif Bold"/>
                  <a:sym typeface="Kollektif Bold"/>
                </a:rPr>
                <a:t>Alarm/message display</a:t>
              </a:r>
            </a:p>
          </p:txBody>
        </p:sp>
      </p:grpSp>
      <p:sp>
        <p:nvSpPr>
          <p:cNvPr name="TextBox 37" id="37"/>
          <p:cNvSpPr txBox="true"/>
          <p:nvPr/>
        </p:nvSpPr>
        <p:spPr>
          <a:xfrm rot="0">
            <a:off x="1901972" y="1938891"/>
            <a:ext cx="1297214" cy="294342"/>
          </a:xfrm>
          <a:prstGeom prst="rect">
            <a:avLst/>
          </a:prstGeom>
        </p:spPr>
        <p:txBody>
          <a:bodyPr anchor="t" rtlCol="false" tIns="0" lIns="0" bIns="0" rIns="0">
            <a:spAutoFit/>
          </a:bodyPr>
          <a:lstStyle/>
          <a:p>
            <a:pPr algn="ctr">
              <a:lnSpc>
                <a:spcPts val="2151"/>
              </a:lnSpc>
              <a:spcBef>
                <a:spcPct val="0"/>
              </a:spcBef>
            </a:pPr>
            <a:r>
              <a:rPr lang="en-US" sz="1536">
                <a:solidFill>
                  <a:srgbClr val="000000"/>
                </a:solidFill>
                <a:latin typeface="Kollektif Bold"/>
                <a:ea typeface="Kollektif Bold"/>
                <a:cs typeface="Kollektif Bold"/>
                <a:sym typeface="Kollektif Bold"/>
              </a:rPr>
              <a:t>User interface</a:t>
            </a:r>
          </a:p>
        </p:txBody>
      </p:sp>
      <p:sp>
        <p:nvSpPr>
          <p:cNvPr name="TextBox 38" id="38"/>
          <p:cNvSpPr txBox="true"/>
          <p:nvPr/>
        </p:nvSpPr>
        <p:spPr>
          <a:xfrm rot="0">
            <a:off x="1569544" y="1488356"/>
            <a:ext cx="2011855" cy="292812"/>
          </a:xfrm>
          <a:prstGeom prst="rect">
            <a:avLst/>
          </a:prstGeom>
        </p:spPr>
        <p:txBody>
          <a:bodyPr anchor="t" rtlCol="false" tIns="0" lIns="0" bIns="0" rIns="0">
            <a:spAutoFit/>
          </a:bodyPr>
          <a:lstStyle/>
          <a:p>
            <a:pPr algn="ctr">
              <a:lnSpc>
                <a:spcPts val="2151"/>
              </a:lnSpc>
              <a:spcBef>
                <a:spcPct val="0"/>
              </a:spcBef>
            </a:pPr>
            <a:r>
              <a:rPr lang="en-US" sz="1536">
                <a:solidFill>
                  <a:srgbClr val="100F0D"/>
                </a:solidFill>
                <a:latin typeface="Kollektif Bold"/>
                <a:ea typeface="Kollektif Bold"/>
                <a:cs typeface="Kollektif Bold"/>
                <a:sym typeface="Kollektif Bold"/>
              </a:rPr>
              <a:t>TFT LCD touch display</a:t>
            </a:r>
          </a:p>
        </p:txBody>
      </p:sp>
      <p:grpSp>
        <p:nvGrpSpPr>
          <p:cNvPr name="Group 39" id="39"/>
          <p:cNvGrpSpPr/>
          <p:nvPr/>
        </p:nvGrpSpPr>
        <p:grpSpPr>
          <a:xfrm rot="0">
            <a:off x="3745303" y="5670036"/>
            <a:ext cx="1718305" cy="859153"/>
            <a:chOff x="0" y="0"/>
            <a:chExt cx="406400" cy="203200"/>
          </a:xfrm>
        </p:grpSpPr>
        <p:sp>
          <p:nvSpPr>
            <p:cNvPr name="Freeform 40" id="40"/>
            <p:cNvSpPr/>
            <p:nvPr/>
          </p:nvSpPr>
          <p:spPr>
            <a:xfrm flipH="false" flipV="false" rot="0">
              <a:off x="0" y="0"/>
              <a:ext cx="406400" cy="203200"/>
            </a:xfrm>
            <a:custGeom>
              <a:avLst/>
              <a:gdLst/>
              <a:ahLst/>
              <a:cxnLst/>
              <a:rect r="r" b="b" t="t" l="l"/>
              <a:pathLst>
                <a:path h="203200" w="406400">
                  <a:moveTo>
                    <a:pt x="101600" y="0"/>
                  </a:moveTo>
                  <a:lnTo>
                    <a:pt x="304800" y="0"/>
                  </a:lnTo>
                  <a:cubicBezTo>
                    <a:pt x="360912" y="0"/>
                    <a:pt x="406400" y="45488"/>
                    <a:pt x="406400" y="101600"/>
                  </a:cubicBezTo>
                  <a:lnTo>
                    <a:pt x="406400" y="101600"/>
                  </a:lnTo>
                  <a:cubicBezTo>
                    <a:pt x="406400" y="157712"/>
                    <a:pt x="360912" y="203200"/>
                    <a:pt x="304800" y="203200"/>
                  </a:cubicBezTo>
                  <a:lnTo>
                    <a:pt x="101600" y="203200"/>
                  </a:lnTo>
                  <a:cubicBezTo>
                    <a:pt x="45488" y="203200"/>
                    <a:pt x="0" y="157712"/>
                    <a:pt x="0" y="101600"/>
                  </a:cubicBezTo>
                  <a:lnTo>
                    <a:pt x="0" y="101600"/>
                  </a:lnTo>
                  <a:cubicBezTo>
                    <a:pt x="0" y="45488"/>
                    <a:pt x="45488" y="0"/>
                    <a:pt x="101600" y="0"/>
                  </a:cubicBezTo>
                  <a:close/>
                </a:path>
              </a:pathLst>
            </a:custGeom>
            <a:solidFill>
              <a:srgbClr val="C5E3F2"/>
            </a:solidFill>
          </p:spPr>
        </p:sp>
        <p:sp>
          <p:nvSpPr>
            <p:cNvPr name="TextBox 41" id="41"/>
            <p:cNvSpPr txBox="true"/>
            <p:nvPr/>
          </p:nvSpPr>
          <p:spPr>
            <a:xfrm>
              <a:off x="0" y="-66675"/>
              <a:ext cx="406400" cy="269875"/>
            </a:xfrm>
            <a:prstGeom prst="rect">
              <a:avLst/>
            </a:prstGeom>
          </p:spPr>
          <p:txBody>
            <a:bodyPr anchor="ctr" rtlCol="false" tIns="56570" lIns="56570" bIns="56570" rIns="56570"/>
            <a:lstStyle/>
            <a:p>
              <a:pPr algn="ctr">
                <a:lnSpc>
                  <a:spcPts val="2240"/>
                </a:lnSpc>
              </a:pPr>
              <a:r>
                <a:rPr lang="en-US" sz="1600">
                  <a:solidFill>
                    <a:srgbClr val="000000"/>
                  </a:solidFill>
                  <a:latin typeface="Kollektif Bold"/>
                  <a:ea typeface="Kollektif Bold"/>
                  <a:cs typeface="Kollektif Bold"/>
                  <a:sym typeface="Kollektif Bold"/>
                </a:rPr>
                <a:t>Buzzer</a:t>
              </a:r>
            </a:p>
          </p:txBody>
        </p:sp>
      </p:grpSp>
      <p:sp>
        <p:nvSpPr>
          <p:cNvPr name="AutoShape 42" id="42"/>
          <p:cNvSpPr/>
          <p:nvPr/>
        </p:nvSpPr>
        <p:spPr>
          <a:xfrm>
            <a:off x="3581399" y="2947726"/>
            <a:ext cx="1023057" cy="19050"/>
          </a:xfrm>
          <a:prstGeom prst="line">
            <a:avLst/>
          </a:prstGeom>
          <a:ln cap="flat" w="38100">
            <a:solidFill>
              <a:srgbClr val="FFFFFF"/>
            </a:solidFill>
            <a:prstDash val="solid"/>
            <a:headEnd type="arrow" len="sm" w="med"/>
            <a:tailEnd type="arrow" len="sm" w="med"/>
          </a:ln>
        </p:spPr>
      </p:sp>
      <p:sp>
        <p:nvSpPr>
          <p:cNvPr name="AutoShape 43" id="43"/>
          <p:cNvSpPr/>
          <p:nvPr/>
        </p:nvSpPr>
        <p:spPr>
          <a:xfrm>
            <a:off x="4365738" y="3503033"/>
            <a:ext cx="19050" cy="2167003"/>
          </a:xfrm>
          <a:prstGeom prst="line">
            <a:avLst/>
          </a:prstGeom>
          <a:ln cap="flat" w="38100">
            <a:solidFill>
              <a:srgbClr val="FFFFFF"/>
            </a:solidFill>
            <a:prstDash val="solid"/>
            <a:headEnd type="none" len="sm" w="sm"/>
            <a:tailEnd type="arrow" len="sm" w="med"/>
          </a:ln>
        </p:spPr>
      </p:sp>
      <p:grpSp>
        <p:nvGrpSpPr>
          <p:cNvPr name="Group 44" id="44"/>
          <p:cNvGrpSpPr/>
          <p:nvPr/>
        </p:nvGrpSpPr>
        <p:grpSpPr>
          <a:xfrm rot="0">
            <a:off x="459008" y="7526071"/>
            <a:ext cx="6773573" cy="2516398"/>
            <a:chOff x="0" y="0"/>
            <a:chExt cx="1783986" cy="662755"/>
          </a:xfrm>
        </p:grpSpPr>
        <p:sp>
          <p:nvSpPr>
            <p:cNvPr name="Freeform 45" id="45"/>
            <p:cNvSpPr/>
            <p:nvPr/>
          </p:nvSpPr>
          <p:spPr>
            <a:xfrm flipH="false" flipV="false" rot="0">
              <a:off x="0" y="0"/>
              <a:ext cx="1783986" cy="662755"/>
            </a:xfrm>
            <a:custGeom>
              <a:avLst/>
              <a:gdLst/>
              <a:ahLst/>
              <a:cxnLst/>
              <a:rect r="r" b="b" t="t" l="l"/>
              <a:pathLst>
                <a:path h="662755" w="1783986">
                  <a:moveTo>
                    <a:pt x="52576" y="0"/>
                  </a:moveTo>
                  <a:lnTo>
                    <a:pt x="1731410" y="0"/>
                  </a:lnTo>
                  <a:cubicBezTo>
                    <a:pt x="1760447" y="0"/>
                    <a:pt x="1783986" y="23539"/>
                    <a:pt x="1783986" y="52576"/>
                  </a:cubicBezTo>
                  <a:lnTo>
                    <a:pt x="1783986" y="610179"/>
                  </a:lnTo>
                  <a:cubicBezTo>
                    <a:pt x="1783986" y="639216"/>
                    <a:pt x="1760447" y="662755"/>
                    <a:pt x="1731410" y="662755"/>
                  </a:cubicBezTo>
                  <a:lnTo>
                    <a:pt x="52576" y="662755"/>
                  </a:lnTo>
                  <a:cubicBezTo>
                    <a:pt x="38632" y="662755"/>
                    <a:pt x="25259" y="657216"/>
                    <a:pt x="15399" y="647356"/>
                  </a:cubicBezTo>
                  <a:cubicBezTo>
                    <a:pt x="5539" y="637496"/>
                    <a:pt x="0" y="624123"/>
                    <a:pt x="0" y="610179"/>
                  </a:cubicBezTo>
                  <a:lnTo>
                    <a:pt x="0" y="52576"/>
                  </a:lnTo>
                  <a:cubicBezTo>
                    <a:pt x="0" y="38632"/>
                    <a:pt x="5539" y="25259"/>
                    <a:pt x="15399" y="15399"/>
                  </a:cubicBezTo>
                  <a:cubicBezTo>
                    <a:pt x="25259" y="5539"/>
                    <a:pt x="38632" y="0"/>
                    <a:pt x="52576" y="0"/>
                  </a:cubicBezTo>
                  <a:close/>
                </a:path>
              </a:pathLst>
            </a:custGeom>
            <a:solidFill>
              <a:srgbClr val="DE72DF"/>
            </a:solidFill>
          </p:spPr>
        </p:sp>
        <p:sp>
          <p:nvSpPr>
            <p:cNvPr name="TextBox 46" id="46"/>
            <p:cNvSpPr txBox="true"/>
            <p:nvPr/>
          </p:nvSpPr>
          <p:spPr>
            <a:xfrm>
              <a:off x="0" y="-95250"/>
              <a:ext cx="1783986" cy="758005"/>
            </a:xfrm>
            <a:prstGeom prst="rect">
              <a:avLst/>
            </a:prstGeom>
          </p:spPr>
          <p:txBody>
            <a:bodyPr anchor="ctr" rtlCol="false" tIns="50800" lIns="50800" bIns="50800" rIns="50800"/>
            <a:lstStyle/>
            <a:p>
              <a:pPr algn="ctr">
                <a:lnSpc>
                  <a:spcPts val="3499"/>
                </a:lnSpc>
              </a:pPr>
            </a:p>
          </p:txBody>
        </p:sp>
      </p:grpSp>
      <p:grpSp>
        <p:nvGrpSpPr>
          <p:cNvPr name="Group 47" id="47"/>
          <p:cNvGrpSpPr/>
          <p:nvPr/>
        </p:nvGrpSpPr>
        <p:grpSpPr>
          <a:xfrm rot="0">
            <a:off x="686535" y="7838585"/>
            <a:ext cx="2894865" cy="1821838"/>
            <a:chOff x="0" y="0"/>
            <a:chExt cx="762433" cy="479826"/>
          </a:xfrm>
        </p:grpSpPr>
        <p:sp>
          <p:nvSpPr>
            <p:cNvPr name="Freeform 48" id="48"/>
            <p:cNvSpPr/>
            <p:nvPr/>
          </p:nvSpPr>
          <p:spPr>
            <a:xfrm flipH="false" flipV="false" rot="0">
              <a:off x="0" y="0"/>
              <a:ext cx="762433" cy="479826"/>
            </a:xfrm>
            <a:custGeom>
              <a:avLst/>
              <a:gdLst/>
              <a:ahLst/>
              <a:cxnLst/>
              <a:rect r="r" b="b" t="t" l="l"/>
              <a:pathLst>
                <a:path h="479826" w="762433">
                  <a:moveTo>
                    <a:pt x="123021" y="0"/>
                  </a:moveTo>
                  <a:lnTo>
                    <a:pt x="639413" y="0"/>
                  </a:lnTo>
                  <a:cubicBezTo>
                    <a:pt x="707355" y="0"/>
                    <a:pt x="762433" y="55078"/>
                    <a:pt x="762433" y="123021"/>
                  </a:cubicBezTo>
                  <a:lnTo>
                    <a:pt x="762433" y="356805"/>
                  </a:lnTo>
                  <a:cubicBezTo>
                    <a:pt x="762433" y="424747"/>
                    <a:pt x="707355" y="479826"/>
                    <a:pt x="639413" y="479826"/>
                  </a:cubicBezTo>
                  <a:lnTo>
                    <a:pt x="123021" y="479826"/>
                  </a:lnTo>
                  <a:cubicBezTo>
                    <a:pt x="55078" y="479826"/>
                    <a:pt x="0" y="424747"/>
                    <a:pt x="0" y="356805"/>
                  </a:cubicBezTo>
                  <a:lnTo>
                    <a:pt x="0" y="123021"/>
                  </a:lnTo>
                  <a:cubicBezTo>
                    <a:pt x="0" y="55078"/>
                    <a:pt x="55078" y="0"/>
                    <a:pt x="123021" y="0"/>
                  </a:cubicBezTo>
                  <a:close/>
                </a:path>
              </a:pathLst>
            </a:custGeom>
            <a:solidFill>
              <a:srgbClr val="FEC2FF"/>
            </a:solidFill>
          </p:spPr>
        </p:sp>
        <p:sp>
          <p:nvSpPr>
            <p:cNvPr name="TextBox 49" id="49"/>
            <p:cNvSpPr txBox="true"/>
            <p:nvPr/>
          </p:nvSpPr>
          <p:spPr>
            <a:xfrm>
              <a:off x="0" y="-76200"/>
              <a:ext cx="762433" cy="556026"/>
            </a:xfrm>
            <a:prstGeom prst="rect">
              <a:avLst/>
            </a:prstGeom>
          </p:spPr>
          <p:txBody>
            <a:bodyPr anchor="ctr" rtlCol="false" tIns="50800" lIns="50800" bIns="50800" rIns="50800"/>
            <a:lstStyle/>
            <a:p>
              <a:pPr algn="ctr">
                <a:lnSpc>
                  <a:spcPts val="2799"/>
                </a:lnSpc>
              </a:pPr>
              <a:r>
                <a:rPr lang="en-US" sz="1999">
                  <a:solidFill>
                    <a:srgbClr val="000000"/>
                  </a:solidFill>
                  <a:latin typeface="Kollektif Bold"/>
                  <a:ea typeface="Kollektif Bold"/>
                  <a:cs typeface="Kollektif Bold"/>
                  <a:sym typeface="Kollektif Bold"/>
                </a:rPr>
                <a:t>Wifi credentials,</a:t>
              </a:r>
            </a:p>
            <a:p>
              <a:pPr algn="ctr">
                <a:lnSpc>
                  <a:spcPts val="2799"/>
                </a:lnSpc>
              </a:pPr>
              <a:r>
                <a:rPr lang="en-US" sz="1999">
                  <a:solidFill>
                    <a:srgbClr val="000000"/>
                  </a:solidFill>
                  <a:latin typeface="Kollektif Bold"/>
                  <a:ea typeface="Kollektif Bold"/>
                  <a:cs typeface="Kollektif Bold"/>
                  <a:sym typeface="Kollektif Bold"/>
                </a:rPr>
                <a:t>connecting buttons</a:t>
              </a:r>
            </a:p>
          </p:txBody>
        </p:sp>
      </p:grpSp>
      <p:grpSp>
        <p:nvGrpSpPr>
          <p:cNvPr name="Group 50" id="50"/>
          <p:cNvGrpSpPr/>
          <p:nvPr/>
        </p:nvGrpSpPr>
        <p:grpSpPr>
          <a:xfrm rot="0">
            <a:off x="4058671" y="7838585"/>
            <a:ext cx="2809875" cy="1821838"/>
            <a:chOff x="0" y="0"/>
            <a:chExt cx="740049" cy="479826"/>
          </a:xfrm>
        </p:grpSpPr>
        <p:sp>
          <p:nvSpPr>
            <p:cNvPr name="Freeform 51" id="51"/>
            <p:cNvSpPr/>
            <p:nvPr/>
          </p:nvSpPr>
          <p:spPr>
            <a:xfrm flipH="false" flipV="false" rot="0">
              <a:off x="0" y="0"/>
              <a:ext cx="740049" cy="479826"/>
            </a:xfrm>
            <a:custGeom>
              <a:avLst/>
              <a:gdLst/>
              <a:ahLst/>
              <a:cxnLst/>
              <a:rect r="r" b="b" t="t" l="l"/>
              <a:pathLst>
                <a:path h="479826" w="740049">
                  <a:moveTo>
                    <a:pt x="126742" y="0"/>
                  </a:moveTo>
                  <a:lnTo>
                    <a:pt x="613308" y="0"/>
                  </a:lnTo>
                  <a:cubicBezTo>
                    <a:pt x="683305" y="0"/>
                    <a:pt x="740049" y="56744"/>
                    <a:pt x="740049" y="126742"/>
                  </a:cubicBezTo>
                  <a:lnTo>
                    <a:pt x="740049" y="353084"/>
                  </a:lnTo>
                  <a:cubicBezTo>
                    <a:pt x="740049" y="386698"/>
                    <a:pt x="726696" y="418935"/>
                    <a:pt x="702928" y="442704"/>
                  </a:cubicBezTo>
                  <a:cubicBezTo>
                    <a:pt x="679159" y="466473"/>
                    <a:pt x="646922" y="479826"/>
                    <a:pt x="613308" y="479826"/>
                  </a:cubicBezTo>
                  <a:lnTo>
                    <a:pt x="126742" y="479826"/>
                  </a:lnTo>
                  <a:cubicBezTo>
                    <a:pt x="93128" y="479826"/>
                    <a:pt x="60890" y="466473"/>
                    <a:pt x="37122" y="442704"/>
                  </a:cubicBezTo>
                  <a:cubicBezTo>
                    <a:pt x="13353" y="418935"/>
                    <a:pt x="0" y="386698"/>
                    <a:pt x="0" y="353084"/>
                  </a:cubicBezTo>
                  <a:lnTo>
                    <a:pt x="0" y="126742"/>
                  </a:lnTo>
                  <a:cubicBezTo>
                    <a:pt x="0" y="93128"/>
                    <a:pt x="13353" y="60890"/>
                    <a:pt x="37122" y="37122"/>
                  </a:cubicBezTo>
                  <a:cubicBezTo>
                    <a:pt x="60890" y="13353"/>
                    <a:pt x="93128" y="0"/>
                    <a:pt x="126742" y="0"/>
                  </a:cubicBezTo>
                  <a:close/>
                </a:path>
              </a:pathLst>
            </a:custGeom>
            <a:solidFill>
              <a:srgbClr val="FEC2FF"/>
            </a:solidFill>
          </p:spPr>
        </p:sp>
        <p:sp>
          <p:nvSpPr>
            <p:cNvPr name="TextBox 52" id="52"/>
            <p:cNvSpPr txBox="true"/>
            <p:nvPr/>
          </p:nvSpPr>
          <p:spPr>
            <a:xfrm>
              <a:off x="0" y="-76200"/>
              <a:ext cx="740049" cy="556026"/>
            </a:xfrm>
            <a:prstGeom prst="rect">
              <a:avLst/>
            </a:prstGeom>
          </p:spPr>
          <p:txBody>
            <a:bodyPr anchor="ctr" rtlCol="false" tIns="50800" lIns="50800" bIns="50800" rIns="50800"/>
            <a:lstStyle/>
            <a:p>
              <a:pPr algn="ctr">
                <a:lnSpc>
                  <a:spcPts val="2659"/>
                </a:lnSpc>
              </a:pPr>
              <a:r>
                <a:rPr lang="en-US" sz="1899">
                  <a:solidFill>
                    <a:srgbClr val="000000"/>
                  </a:solidFill>
                  <a:latin typeface="Kollektif Bold"/>
                  <a:ea typeface="Kollektif Bold"/>
                  <a:cs typeface="Kollektif Bold"/>
                  <a:sym typeface="Kollektif Bold"/>
                </a:rPr>
                <a:t>Alarm/messages</a:t>
              </a:r>
            </a:p>
          </p:txBody>
        </p:sp>
      </p:grpSp>
      <p:sp>
        <p:nvSpPr>
          <p:cNvPr name="TextBox 53" id="53"/>
          <p:cNvSpPr txBox="true"/>
          <p:nvPr/>
        </p:nvSpPr>
        <p:spPr>
          <a:xfrm rot="0">
            <a:off x="3354709" y="7020308"/>
            <a:ext cx="516255" cy="379218"/>
          </a:xfrm>
          <a:prstGeom prst="rect">
            <a:avLst/>
          </a:prstGeom>
        </p:spPr>
        <p:txBody>
          <a:bodyPr anchor="t" rtlCol="false" tIns="0" lIns="0" bIns="0" rIns="0">
            <a:spAutoFit/>
          </a:bodyPr>
          <a:lstStyle/>
          <a:p>
            <a:pPr algn="ctr">
              <a:lnSpc>
                <a:spcPts val="2723"/>
              </a:lnSpc>
              <a:spcBef>
                <a:spcPct val="0"/>
              </a:spcBef>
            </a:pPr>
            <a:r>
              <a:rPr lang="en-US" sz="1945">
                <a:solidFill>
                  <a:srgbClr val="FFFFFF"/>
                </a:solidFill>
                <a:latin typeface="Kollektif Bold"/>
                <a:ea typeface="Kollektif Bold"/>
                <a:cs typeface="Kollektif Bold"/>
                <a:sym typeface="Kollektif Bold"/>
              </a:rPr>
              <a:t>User</a:t>
            </a:r>
          </a:p>
        </p:txBody>
      </p:sp>
      <p:grpSp>
        <p:nvGrpSpPr>
          <p:cNvPr name="Group 54" id="54"/>
          <p:cNvGrpSpPr/>
          <p:nvPr/>
        </p:nvGrpSpPr>
        <p:grpSpPr>
          <a:xfrm rot="0">
            <a:off x="8211603" y="2668380"/>
            <a:ext cx="2221373" cy="2236780"/>
            <a:chOff x="0" y="0"/>
            <a:chExt cx="585053" cy="589111"/>
          </a:xfrm>
        </p:grpSpPr>
        <p:sp>
          <p:nvSpPr>
            <p:cNvPr name="Freeform 55" id="55"/>
            <p:cNvSpPr/>
            <p:nvPr/>
          </p:nvSpPr>
          <p:spPr>
            <a:xfrm flipH="false" flipV="false" rot="0">
              <a:off x="0" y="0"/>
              <a:ext cx="585053" cy="589111"/>
            </a:xfrm>
            <a:custGeom>
              <a:avLst/>
              <a:gdLst/>
              <a:ahLst/>
              <a:cxnLst/>
              <a:rect r="r" b="b" t="t" l="l"/>
              <a:pathLst>
                <a:path h="589111" w="585053">
                  <a:moveTo>
                    <a:pt x="160319" y="0"/>
                  </a:moveTo>
                  <a:lnTo>
                    <a:pt x="424734" y="0"/>
                  </a:lnTo>
                  <a:cubicBezTo>
                    <a:pt x="513276" y="0"/>
                    <a:pt x="585053" y="71777"/>
                    <a:pt x="585053" y="160319"/>
                  </a:cubicBezTo>
                  <a:lnTo>
                    <a:pt x="585053" y="428792"/>
                  </a:lnTo>
                  <a:cubicBezTo>
                    <a:pt x="585053" y="517333"/>
                    <a:pt x="513276" y="589111"/>
                    <a:pt x="424734" y="589111"/>
                  </a:cubicBezTo>
                  <a:lnTo>
                    <a:pt x="160319" y="589111"/>
                  </a:lnTo>
                  <a:cubicBezTo>
                    <a:pt x="71777" y="589111"/>
                    <a:pt x="0" y="517333"/>
                    <a:pt x="0" y="428792"/>
                  </a:cubicBezTo>
                  <a:lnTo>
                    <a:pt x="0" y="160319"/>
                  </a:lnTo>
                  <a:cubicBezTo>
                    <a:pt x="0" y="71777"/>
                    <a:pt x="71777" y="0"/>
                    <a:pt x="160319" y="0"/>
                  </a:cubicBezTo>
                  <a:close/>
                </a:path>
              </a:pathLst>
            </a:custGeom>
            <a:solidFill>
              <a:srgbClr val="40FF6A"/>
            </a:solidFill>
          </p:spPr>
        </p:sp>
        <p:sp>
          <p:nvSpPr>
            <p:cNvPr name="TextBox 56" id="56"/>
            <p:cNvSpPr txBox="true"/>
            <p:nvPr/>
          </p:nvSpPr>
          <p:spPr>
            <a:xfrm>
              <a:off x="0" y="-95250"/>
              <a:ext cx="585053" cy="684361"/>
            </a:xfrm>
            <a:prstGeom prst="rect">
              <a:avLst/>
            </a:prstGeom>
          </p:spPr>
          <p:txBody>
            <a:bodyPr anchor="ctr" rtlCol="false" tIns="50800" lIns="50800" bIns="50800" rIns="50800"/>
            <a:lstStyle/>
            <a:p>
              <a:pPr algn="ctr">
                <a:lnSpc>
                  <a:spcPts val="3499"/>
                </a:lnSpc>
              </a:pPr>
            </a:p>
          </p:txBody>
        </p:sp>
      </p:grpSp>
      <p:grpSp>
        <p:nvGrpSpPr>
          <p:cNvPr name="Group 57" id="57"/>
          <p:cNvGrpSpPr/>
          <p:nvPr/>
        </p:nvGrpSpPr>
        <p:grpSpPr>
          <a:xfrm rot="0">
            <a:off x="8455515" y="2966776"/>
            <a:ext cx="1733550" cy="536257"/>
            <a:chOff x="0" y="0"/>
            <a:chExt cx="456573" cy="141237"/>
          </a:xfrm>
        </p:grpSpPr>
        <p:sp>
          <p:nvSpPr>
            <p:cNvPr name="Freeform 58" id="58"/>
            <p:cNvSpPr/>
            <p:nvPr/>
          </p:nvSpPr>
          <p:spPr>
            <a:xfrm flipH="false" flipV="false" rot="0">
              <a:off x="0" y="0"/>
              <a:ext cx="456573" cy="141237"/>
            </a:xfrm>
            <a:custGeom>
              <a:avLst/>
              <a:gdLst/>
              <a:ahLst/>
              <a:cxnLst/>
              <a:rect r="r" b="b" t="t" l="l"/>
              <a:pathLst>
                <a:path h="141237" w="456573">
                  <a:moveTo>
                    <a:pt x="70618" y="0"/>
                  </a:moveTo>
                  <a:lnTo>
                    <a:pt x="385955" y="0"/>
                  </a:lnTo>
                  <a:cubicBezTo>
                    <a:pt x="424956" y="0"/>
                    <a:pt x="456573" y="31617"/>
                    <a:pt x="456573" y="70618"/>
                  </a:cubicBezTo>
                  <a:lnTo>
                    <a:pt x="456573" y="70618"/>
                  </a:lnTo>
                  <a:cubicBezTo>
                    <a:pt x="456573" y="109620"/>
                    <a:pt x="424956" y="141237"/>
                    <a:pt x="385955" y="141237"/>
                  </a:cubicBezTo>
                  <a:lnTo>
                    <a:pt x="70618" y="141237"/>
                  </a:lnTo>
                  <a:cubicBezTo>
                    <a:pt x="31617" y="141237"/>
                    <a:pt x="0" y="109620"/>
                    <a:pt x="0" y="70618"/>
                  </a:cubicBezTo>
                  <a:lnTo>
                    <a:pt x="0" y="70618"/>
                  </a:lnTo>
                  <a:cubicBezTo>
                    <a:pt x="0" y="31617"/>
                    <a:pt x="31617" y="0"/>
                    <a:pt x="70618" y="0"/>
                  </a:cubicBezTo>
                  <a:close/>
                </a:path>
              </a:pathLst>
            </a:custGeom>
            <a:solidFill>
              <a:srgbClr val="CCFFC2"/>
            </a:solidFill>
          </p:spPr>
        </p:sp>
        <p:sp>
          <p:nvSpPr>
            <p:cNvPr name="TextBox 59" id="59"/>
            <p:cNvSpPr txBox="true"/>
            <p:nvPr/>
          </p:nvSpPr>
          <p:spPr>
            <a:xfrm>
              <a:off x="0" y="-57150"/>
              <a:ext cx="456573" cy="198387"/>
            </a:xfrm>
            <a:prstGeom prst="rect">
              <a:avLst/>
            </a:prstGeom>
          </p:spPr>
          <p:txBody>
            <a:bodyPr anchor="ctr" rtlCol="false" tIns="50800" lIns="50800" bIns="50800" rIns="50800"/>
            <a:lstStyle/>
            <a:p>
              <a:pPr algn="ctr">
                <a:lnSpc>
                  <a:spcPts val="1960"/>
                </a:lnSpc>
              </a:pPr>
              <a:r>
                <a:rPr lang="en-US" sz="1400">
                  <a:solidFill>
                    <a:srgbClr val="000000"/>
                  </a:solidFill>
                  <a:latin typeface="Kollektif Bold"/>
                  <a:ea typeface="Kollektif Bold"/>
                  <a:cs typeface="Kollektif Bold"/>
                  <a:sym typeface="Kollektif Bold"/>
                </a:rPr>
                <a:t>ESP-01S</a:t>
              </a:r>
            </a:p>
          </p:txBody>
        </p:sp>
      </p:grpSp>
      <p:grpSp>
        <p:nvGrpSpPr>
          <p:cNvPr name="Group 60" id="60"/>
          <p:cNvGrpSpPr/>
          <p:nvPr/>
        </p:nvGrpSpPr>
        <p:grpSpPr>
          <a:xfrm rot="0">
            <a:off x="8455515" y="4129669"/>
            <a:ext cx="1733550" cy="476250"/>
            <a:chOff x="0" y="0"/>
            <a:chExt cx="456573" cy="125432"/>
          </a:xfrm>
        </p:grpSpPr>
        <p:sp>
          <p:nvSpPr>
            <p:cNvPr name="Freeform 61" id="61"/>
            <p:cNvSpPr/>
            <p:nvPr/>
          </p:nvSpPr>
          <p:spPr>
            <a:xfrm flipH="false" flipV="false" rot="0">
              <a:off x="0" y="0"/>
              <a:ext cx="456573" cy="125432"/>
            </a:xfrm>
            <a:custGeom>
              <a:avLst/>
              <a:gdLst/>
              <a:ahLst/>
              <a:cxnLst/>
              <a:rect r="r" b="b" t="t" l="l"/>
              <a:pathLst>
                <a:path h="125432" w="456573">
                  <a:moveTo>
                    <a:pt x="62716" y="0"/>
                  </a:moveTo>
                  <a:lnTo>
                    <a:pt x="393857" y="0"/>
                  </a:lnTo>
                  <a:cubicBezTo>
                    <a:pt x="428494" y="0"/>
                    <a:pt x="456573" y="28079"/>
                    <a:pt x="456573" y="62716"/>
                  </a:cubicBezTo>
                  <a:lnTo>
                    <a:pt x="456573" y="62716"/>
                  </a:lnTo>
                  <a:cubicBezTo>
                    <a:pt x="456573" y="79349"/>
                    <a:pt x="449965" y="95301"/>
                    <a:pt x="438204" y="107063"/>
                  </a:cubicBezTo>
                  <a:cubicBezTo>
                    <a:pt x="426442" y="118825"/>
                    <a:pt x="410490" y="125432"/>
                    <a:pt x="393857" y="125432"/>
                  </a:cubicBezTo>
                  <a:lnTo>
                    <a:pt x="62716" y="125432"/>
                  </a:lnTo>
                  <a:cubicBezTo>
                    <a:pt x="28079" y="125432"/>
                    <a:pt x="0" y="97353"/>
                    <a:pt x="0" y="62716"/>
                  </a:cubicBezTo>
                  <a:lnTo>
                    <a:pt x="0" y="62716"/>
                  </a:lnTo>
                  <a:cubicBezTo>
                    <a:pt x="0" y="28079"/>
                    <a:pt x="28079" y="0"/>
                    <a:pt x="62716" y="0"/>
                  </a:cubicBezTo>
                  <a:close/>
                </a:path>
              </a:pathLst>
            </a:custGeom>
            <a:solidFill>
              <a:srgbClr val="CCFFC2"/>
            </a:solidFill>
          </p:spPr>
        </p:sp>
        <p:sp>
          <p:nvSpPr>
            <p:cNvPr name="TextBox 62" id="62"/>
            <p:cNvSpPr txBox="true"/>
            <p:nvPr/>
          </p:nvSpPr>
          <p:spPr>
            <a:xfrm>
              <a:off x="0" y="-57150"/>
              <a:ext cx="456573" cy="182582"/>
            </a:xfrm>
            <a:prstGeom prst="rect">
              <a:avLst/>
            </a:prstGeom>
          </p:spPr>
          <p:txBody>
            <a:bodyPr anchor="ctr" rtlCol="false" tIns="50800" lIns="50800" bIns="50800" rIns="50800"/>
            <a:lstStyle/>
            <a:p>
              <a:pPr algn="ctr">
                <a:lnSpc>
                  <a:spcPts val="1960"/>
                </a:lnSpc>
              </a:pPr>
              <a:r>
                <a:rPr lang="en-US" sz="1400">
                  <a:solidFill>
                    <a:srgbClr val="000000"/>
                  </a:solidFill>
                  <a:latin typeface="Kollektif Bold"/>
                  <a:ea typeface="Kollektif Bold"/>
                  <a:cs typeface="Kollektif Bold"/>
                  <a:sym typeface="Kollektif Bold"/>
                </a:rPr>
                <a:t>push button</a:t>
              </a:r>
            </a:p>
          </p:txBody>
        </p:sp>
      </p:grpSp>
      <p:sp>
        <p:nvSpPr>
          <p:cNvPr name="TextBox 63" id="63"/>
          <p:cNvSpPr txBox="true"/>
          <p:nvPr/>
        </p:nvSpPr>
        <p:spPr>
          <a:xfrm rot="0">
            <a:off x="8378759" y="2246946"/>
            <a:ext cx="1887061" cy="30226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Kollektif Bold"/>
                <a:ea typeface="Kollektif Bold"/>
                <a:cs typeface="Kollektif Bold"/>
                <a:sym typeface="Kollektif Bold"/>
              </a:rPr>
              <a:t>Wearable button 01</a:t>
            </a:r>
          </a:p>
        </p:txBody>
      </p:sp>
      <p:grpSp>
        <p:nvGrpSpPr>
          <p:cNvPr name="Group 64" id="64"/>
          <p:cNvGrpSpPr/>
          <p:nvPr/>
        </p:nvGrpSpPr>
        <p:grpSpPr>
          <a:xfrm rot="0">
            <a:off x="8146980" y="5931174"/>
            <a:ext cx="2221373" cy="2236780"/>
            <a:chOff x="0" y="0"/>
            <a:chExt cx="585053" cy="589111"/>
          </a:xfrm>
        </p:grpSpPr>
        <p:sp>
          <p:nvSpPr>
            <p:cNvPr name="Freeform 65" id="65"/>
            <p:cNvSpPr/>
            <p:nvPr/>
          </p:nvSpPr>
          <p:spPr>
            <a:xfrm flipH="false" flipV="false" rot="0">
              <a:off x="0" y="0"/>
              <a:ext cx="585053" cy="589111"/>
            </a:xfrm>
            <a:custGeom>
              <a:avLst/>
              <a:gdLst/>
              <a:ahLst/>
              <a:cxnLst/>
              <a:rect r="r" b="b" t="t" l="l"/>
              <a:pathLst>
                <a:path h="589111" w="585053">
                  <a:moveTo>
                    <a:pt x="160319" y="0"/>
                  </a:moveTo>
                  <a:lnTo>
                    <a:pt x="424734" y="0"/>
                  </a:lnTo>
                  <a:cubicBezTo>
                    <a:pt x="513276" y="0"/>
                    <a:pt x="585053" y="71777"/>
                    <a:pt x="585053" y="160319"/>
                  </a:cubicBezTo>
                  <a:lnTo>
                    <a:pt x="585053" y="428792"/>
                  </a:lnTo>
                  <a:cubicBezTo>
                    <a:pt x="585053" y="517333"/>
                    <a:pt x="513276" y="589111"/>
                    <a:pt x="424734" y="589111"/>
                  </a:cubicBezTo>
                  <a:lnTo>
                    <a:pt x="160319" y="589111"/>
                  </a:lnTo>
                  <a:cubicBezTo>
                    <a:pt x="71777" y="589111"/>
                    <a:pt x="0" y="517333"/>
                    <a:pt x="0" y="428792"/>
                  </a:cubicBezTo>
                  <a:lnTo>
                    <a:pt x="0" y="160319"/>
                  </a:lnTo>
                  <a:cubicBezTo>
                    <a:pt x="0" y="71777"/>
                    <a:pt x="71777" y="0"/>
                    <a:pt x="160319" y="0"/>
                  </a:cubicBezTo>
                  <a:close/>
                </a:path>
              </a:pathLst>
            </a:custGeom>
            <a:solidFill>
              <a:srgbClr val="40FF6A"/>
            </a:solidFill>
          </p:spPr>
        </p:sp>
        <p:sp>
          <p:nvSpPr>
            <p:cNvPr name="TextBox 66" id="66"/>
            <p:cNvSpPr txBox="true"/>
            <p:nvPr/>
          </p:nvSpPr>
          <p:spPr>
            <a:xfrm>
              <a:off x="0" y="-95250"/>
              <a:ext cx="585053" cy="684361"/>
            </a:xfrm>
            <a:prstGeom prst="rect">
              <a:avLst/>
            </a:prstGeom>
          </p:spPr>
          <p:txBody>
            <a:bodyPr anchor="ctr" rtlCol="false" tIns="50800" lIns="50800" bIns="50800" rIns="50800"/>
            <a:lstStyle/>
            <a:p>
              <a:pPr algn="ctr">
                <a:lnSpc>
                  <a:spcPts val="3499"/>
                </a:lnSpc>
              </a:pPr>
            </a:p>
          </p:txBody>
        </p:sp>
      </p:grpSp>
      <p:grpSp>
        <p:nvGrpSpPr>
          <p:cNvPr name="Group 67" id="67"/>
          <p:cNvGrpSpPr/>
          <p:nvPr/>
        </p:nvGrpSpPr>
        <p:grpSpPr>
          <a:xfrm rot="0">
            <a:off x="8390892" y="6229571"/>
            <a:ext cx="1733550" cy="536257"/>
            <a:chOff x="0" y="0"/>
            <a:chExt cx="456573" cy="141237"/>
          </a:xfrm>
        </p:grpSpPr>
        <p:sp>
          <p:nvSpPr>
            <p:cNvPr name="Freeform 68" id="68"/>
            <p:cNvSpPr/>
            <p:nvPr/>
          </p:nvSpPr>
          <p:spPr>
            <a:xfrm flipH="false" flipV="false" rot="0">
              <a:off x="0" y="0"/>
              <a:ext cx="456573" cy="141237"/>
            </a:xfrm>
            <a:custGeom>
              <a:avLst/>
              <a:gdLst/>
              <a:ahLst/>
              <a:cxnLst/>
              <a:rect r="r" b="b" t="t" l="l"/>
              <a:pathLst>
                <a:path h="141237" w="456573">
                  <a:moveTo>
                    <a:pt x="70618" y="0"/>
                  </a:moveTo>
                  <a:lnTo>
                    <a:pt x="385955" y="0"/>
                  </a:lnTo>
                  <a:cubicBezTo>
                    <a:pt x="424956" y="0"/>
                    <a:pt x="456573" y="31617"/>
                    <a:pt x="456573" y="70618"/>
                  </a:cubicBezTo>
                  <a:lnTo>
                    <a:pt x="456573" y="70618"/>
                  </a:lnTo>
                  <a:cubicBezTo>
                    <a:pt x="456573" y="109620"/>
                    <a:pt x="424956" y="141237"/>
                    <a:pt x="385955" y="141237"/>
                  </a:cubicBezTo>
                  <a:lnTo>
                    <a:pt x="70618" y="141237"/>
                  </a:lnTo>
                  <a:cubicBezTo>
                    <a:pt x="31617" y="141237"/>
                    <a:pt x="0" y="109620"/>
                    <a:pt x="0" y="70618"/>
                  </a:cubicBezTo>
                  <a:lnTo>
                    <a:pt x="0" y="70618"/>
                  </a:lnTo>
                  <a:cubicBezTo>
                    <a:pt x="0" y="31617"/>
                    <a:pt x="31617" y="0"/>
                    <a:pt x="70618" y="0"/>
                  </a:cubicBezTo>
                  <a:close/>
                </a:path>
              </a:pathLst>
            </a:custGeom>
            <a:solidFill>
              <a:srgbClr val="CCFFC2"/>
            </a:solidFill>
          </p:spPr>
        </p:sp>
        <p:sp>
          <p:nvSpPr>
            <p:cNvPr name="TextBox 69" id="69"/>
            <p:cNvSpPr txBox="true"/>
            <p:nvPr/>
          </p:nvSpPr>
          <p:spPr>
            <a:xfrm>
              <a:off x="0" y="-57150"/>
              <a:ext cx="456573" cy="198387"/>
            </a:xfrm>
            <a:prstGeom prst="rect">
              <a:avLst/>
            </a:prstGeom>
          </p:spPr>
          <p:txBody>
            <a:bodyPr anchor="ctr" rtlCol="false" tIns="50800" lIns="50800" bIns="50800" rIns="50800"/>
            <a:lstStyle/>
            <a:p>
              <a:pPr algn="ctr">
                <a:lnSpc>
                  <a:spcPts val="1960"/>
                </a:lnSpc>
              </a:pPr>
              <a:r>
                <a:rPr lang="en-US" sz="1400">
                  <a:solidFill>
                    <a:srgbClr val="000000"/>
                  </a:solidFill>
                  <a:latin typeface="Kollektif Bold"/>
                  <a:ea typeface="Kollektif Bold"/>
                  <a:cs typeface="Kollektif Bold"/>
                  <a:sym typeface="Kollektif Bold"/>
                </a:rPr>
                <a:t>ESP-01S</a:t>
              </a:r>
            </a:p>
          </p:txBody>
        </p:sp>
      </p:grpSp>
      <p:grpSp>
        <p:nvGrpSpPr>
          <p:cNvPr name="Group 70" id="70"/>
          <p:cNvGrpSpPr/>
          <p:nvPr/>
        </p:nvGrpSpPr>
        <p:grpSpPr>
          <a:xfrm rot="0">
            <a:off x="8449608" y="7394478"/>
            <a:ext cx="1733550" cy="476250"/>
            <a:chOff x="0" y="0"/>
            <a:chExt cx="456573" cy="125432"/>
          </a:xfrm>
        </p:grpSpPr>
        <p:sp>
          <p:nvSpPr>
            <p:cNvPr name="Freeform 71" id="71"/>
            <p:cNvSpPr/>
            <p:nvPr/>
          </p:nvSpPr>
          <p:spPr>
            <a:xfrm flipH="false" flipV="false" rot="0">
              <a:off x="0" y="0"/>
              <a:ext cx="456573" cy="125432"/>
            </a:xfrm>
            <a:custGeom>
              <a:avLst/>
              <a:gdLst/>
              <a:ahLst/>
              <a:cxnLst/>
              <a:rect r="r" b="b" t="t" l="l"/>
              <a:pathLst>
                <a:path h="125432" w="456573">
                  <a:moveTo>
                    <a:pt x="62716" y="0"/>
                  </a:moveTo>
                  <a:lnTo>
                    <a:pt x="393857" y="0"/>
                  </a:lnTo>
                  <a:cubicBezTo>
                    <a:pt x="428494" y="0"/>
                    <a:pt x="456573" y="28079"/>
                    <a:pt x="456573" y="62716"/>
                  </a:cubicBezTo>
                  <a:lnTo>
                    <a:pt x="456573" y="62716"/>
                  </a:lnTo>
                  <a:cubicBezTo>
                    <a:pt x="456573" y="79349"/>
                    <a:pt x="449965" y="95301"/>
                    <a:pt x="438204" y="107063"/>
                  </a:cubicBezTo>
                  <a:cubicBezTo>
                    <a:pt x="426442" y="118825"/>
                    <a:pt x="410490" y="125432"/>
                    <a:pt x="393857" y="125432"/>
                  </a:cubicBezTo>
                  <a:lnTo>
                    <a:pt x="62716" y="125432"/>
                  </a:lnTo>
                  <a:cubicBezTo>
                    <a:pt x="28079" y="125432"/>
                    <a:pt x="0" y="97353"/>
                    <a:pt x="0" y="62716"/>
                  </a:cubicBezTo>
                  <a:lnTo>
                    <a:pt x="0" y="62716"/>
                  </a:lnTo>
                  <a:cubicBezTo>
                    <a:pt x="0" y="28079"/>
                    <a:pt x="28079" y="0"/>
                    <a:pt x="62716" y="0"/>
                  </a:cubicBezTo>
                  <a:close/>
                </a:path>
              </a:pathLst>
            </a:custGeom>
            <a:solidFill>
              <a:srgbClr val="CCFFC2"/>
            </a:solidFill>
          </p:spPr>
        </p:sp>
        <p:sp>
          <p:nvSpPr>
            <p:cNvPr name="TextBox 72" id="72"/>
            <p:cNvSpPr txBox="true"/>
            <p:nvPr/>
          </p:nvSpPr>
          <p:spPr>
            <a:xfrm>
              <a:off x="0" y="-57150"/>
              <a:ext cx="456573" cy="182582"/>
            </a:xfrm>
            <a:prstGeom prst="rect">
              <a:avLst/>
            </a:prstGeom>
          </p:spPr>
          <p:txBody>
            <a:bodyPr anchor="ctr" rtlCol="false" tIns="50800" lIns="50800" bIns="50800" rIns="50800"/>
            <a:lstStyle/>
            <a:p>
              <a:pPr algn="ctr">
                <a:lnSpc>
                  <a:spcPts val="1960"/>
                </a:lnSpc>
              </a:pPr>
              <a:r>
                <a:rPr lang="en-US" sz="1400">
                  <a:solidFill>
                    <a:srgbClr val="000000"/>
                  </a:solidFill>
                  <a:latin typeface="Kollektif Bold"/>
                  <a:ea typeface="Kollektif Bold"/>
                  <a:cs typeface="Kollektif Bold"/>
                  <a:sym typeface="Kollektif Bold"/>
                </a:rPr>
                <a:t>push button</a:t>
              </a:r>
            </a:p>
          </p:txBody>
        </p:sp>
      </p:grpSp>
      <p:sp>
        <p:nvSpPr>
          <p:cNvPr name="TextBox 73" id="73"/>
          <p:cNvSpPr txBox="true"/>
          <p:nvPr/>
        </p:nvSpPr>
        <p:spPr>
          <a:xfrm rot="0">
            <a:off x="8294451" y="5505234"/>
            <a:ext cx="1926431" cy="30226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Kollektif Bold"/>
                <a:ea typeface="Kollektif Bold"/>
                <a:cs typeface="Kollektif Bold"/>
                <a:sym typeface="Kollektif Bold"/>
              </a:rPr>
              <a:t>Wearable button 02</a:t>
            </a:r>
          </a:p>
        </p:txBody>
      </p:sp>
      <p:sp>
        <p:nvSpPr>
          <p:cNvPr name="Freeform 74" id="74"/>
          <p:cNvSpPr/>
          <p:nvPr/>
        </p:nvSpPr>
        <p:spPr>
          <a:xfrm flipH="false" flipV="false" rot="0">
            <a:off x="13674266" y="5123131"/>
            <a:ext cx="185181" cy="817454"/>
          </a:xfrm>
          <a:custGeom>
            <a:avLst/>
            <a:gdLst/>
            <a:ahLst/>
            <a:cxnLst/>
            <a:rect r="r" b="b" t="t" l="l"/>
            <a:pathLst>
              <a:path h="817454" w="185181">
                <a:moveTo>
                  <a:pt x="0" y="0"/>
                </a:moveTo>
                <a:lnTo>
                  <a:pt x="185181" y="0"/>
                </a:lnTo>
                <a:lnTo>
                  <a:pt x="185181" y="817454"/>
                </a:lnTo>
                <a:lnTo>
                  <a:pt x="0" y="817454"/>
                </a:lnTo>
                <a:lnTo>
                  <a:pt x="0" y="0"/>
                </a:lnTo>
                <a:close/>
              </a:path>
            </a:pathLst>
          </a:custGeom>
          <a:blipFill>
            <a:blip r:embed="rId2">
              <a:extLst>
                <a:ext uri="{96DAC541-7B7A-43D3-8B79-37D633B846F1}">
                  <asvg:svgBlip xmlns:asvg="http://schemas.microsoft.com/office/drawing/2016/SVG/main" r:embed="rId3"/>
                </a:ext>
              </a:extLst>
            </a:blip>
            <a:stretch>
              <a:fillRect l="0" t="0" r="-2274" b="-70044"/>
            </a:stretch>
          </a:blipFill>
        </p:spPr>
      </p:sp>
      <p:sp>
        <p:nvSpPr>
          <p:cNvPr name="AutoShape 75" id="75"/>
          <p:cNvSpPr/>
          <p:nvPr/>
        </p:nvSpPr>
        <p:spPr>
          <a:xfrm flipV="true">
            <a:off x="7702701" y="1978079"/>
            <a:ext cx="4998439" cy="0"/>
          </a:xfrm>
          <a:prstGeom prst="line">
            <a:avLst/>
          </a:prstGeom>
          <a:ln cap="flat" w="38100">
            <a:solidFill>
              <a:srgbClr val="FFFFFF"/>
            </a:solidFill>
            <a:prstDash val="solid"/>
            <a:headEnd type="none" len="sm" w="sm"/>
            <a:tailEnd type="triangle" len="med" w="lg"/>
          </a:ln>
        </p:spPr>
      </p:sp>
      <p:sp>
        <p:nvSpPr>
          <p:cNvPr name="TextBox 76" id="76"/>
          <p:cNvSpPr txBox="true"/>
          <p:nvPr/>
        </p:nvSpPr>
        <p:spPr>
          <a:xfrm rot="0">
            <a:off x="12701139" y="4028086"/>
            <a:ext cx="3635176" cy="46990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Kollektif Bold"/>
                <a:ea typeface="Kollektif Bold"/>
                <a:cs typeface="Kollektif Bold"/>
                <a:sym typeface="Kollektif Bold"/>
              </a:rPr>
              <a:t>Firebase Database</a:t>
            </a:r>
          </a:p>
        </p:txBody>
      </p:sp>
      <p:sp>
        <p:nvSpPr>
          <p:cNvPr name="TextBox 77" id="77"/>
          <p:cNvSpPr txBox="true"/>
          <p:nvPr/>
        </p:nvSpPr>
        <p:spPr>
          <a:xfrm rot="0">
            <a:off x="12197171" y="4598716"/>
            <a:ext cx="3324552" cy="403860"/>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Kollektif"/>
                <a:ea typeface="Kollektif"/>
                <a:cs typeface="Kollektif"/>
                <a:sym typeface="Kollektif"/>
              </a:rPr>
              <a:t>Device ID</a:t>
            </a:r>
          </a:p>
        </p:txBody>
      </p:sp>
      <p:sp>
        <p:nvSpPr>
          <p:cNvPr name="TextBox 78" id="78"/>
          <p:cNvSpPr txBox="true"/>
          <p:nvPr/>
        </p:nvSpPr>
        <p:spPr>
          <a:xfrm rot="0">
            <a:off x="12856451" y="5002894"/>
            <a:ext cx="3324552"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Kollektif"/>
                <a:ea typeface="Kollektif"/>
                <a:cs typeface="Kollektif"/>
                <a:sym typeface="Kollektif"/>
              </a:rPr>
              <a:t>Alarm Data</a:t>
            </a:r>
          </a:p>
        </p:txBody>
      </p:sp>
      <p:sp>
        <p:nvSpPr>
          <p:cNvPr name="TextBox 79" id="79"/>
          <p:cNvSpPr txBox="true"/>
          <p:nvPr/>
        </p:nvSpPr>
        <p:spPr>
          <a:xfrm rot="0">
            <a:off x="12897398" y="5579270"/>
            <a:ext cx="3324552"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Kollektif"/>
                <a:ea typeface="Kollektif"/>
                <a:cs typeface="Kollektif"/>
                <a:sym typeface="Kollektif"/>
              </a:rPr>
              <a:t>Button data</a:t>
            </a:r>
          </a:p>
        </p:txBody>
      </p:sp>
      <p:sp>
        <p:nvSpPr>
          <p:cNvPr name="Freeform 80" id="80"/>
          <p:cNvSpPr/>
          <p:nvPr/>
        </p:nvSpPr>
        <p:spPr>
          <a:xfrm flipH="false" flipV="false" rot="-5400000">
            <a:off x="1481609" y="7192168"/>
            <a:ext cx="1334067" cy="221789"/>
          </a:xfrm>
          <a:custGeom>
            <a:avLst/>
            <a:gdLst/>
            <a:ahLst/>
            <a:cxnLst/>
            <a:rect r="r" b="b" t="t" l="l"/>
            <a:pathLst>
              <a:path h="221789" w="1334067">
                <a:moveTo>
                  <a:pt x="0" y="0"/>
                </a:moveTo>
                <a:lnTo>
                  <a:pt x="1334067" y="0"/>
                </a:lnTo>
                <a:lnTo>
                  <a:pt x="1334067" y="221789"/>
                </a:lnTo>
                <a:lnTo>
                  <a:pt x="0" y="221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1" id="81"/>
          <p:cNvSpPr/>
          <p:nvPr/>
        </p:nvSpPr>
        <p:spPr>
          <a:xfrm flipV="true">
            <a:off x="6447409" y="1978079"/>
            <a:ext cx="1236241" cy="898553"/>
          </a:xfrm>
          <a:prstGeom prst="line">
            <a:avLst/>
          </a:prstGeom>
          <a:ln cap="flat" w="38100">
            <a:solidFill>
              <a:srgbClr val="FFFFFF"/>
            </a:solidFill>
            <a:prstDash val="solid"/>
            <a:headEnd type="none" len="sm" w="sm"/>
            <a:tailEnd type="none" len="sm" w="sm"/>
          </a:ln>
        </p:spPr>
      </p:sp>
      <p:sp>
        <p:nvSpPr>
          <p:cNvPr name="Freeform 82" id="82"/>
          <p:cNvSpPr/>
          <p:nvPr/>
        </p:nvSpPr>
        <p:spPr>
          <a:xfrm flipH="false" flipV="false" rot="0">
            <a:off x="7190034" y="6353678"/>
            <a:ext cx="1188725" cy="259033"/>
          </a:xfrm>
          <a:custGeom>
            <a:avLst/>
            <a:gdLst/>
            <a:ahLst/>
            <a:cxnLst/>
            <a:rect r="r" b="b" t="t" l="l"/>
            <a:pathLst>
              <a:path h="259033" w="1188725">
                <a:moveTo>
                  <a:pt x="0" y="0"/>
                </a:moveTo>
                <a:lnTo>
                  <a:pt x="1188725" y="0"/>
                </a:lnTo>
                <a:lnTo>
                  <a:pt x="1188725" y="259033"/>
                </a:lnTo>
                <a:lnTo>
                  <a:pt x="0" y="259033"/>
                </a:lnTo>
                <a:lnTo>
                  <a:pt x="0" y="0"/>
                </a:lnTo>
                <a:close/>
              </a:path>
            </a:pathLst>
          </a:custGeom>
          <a:blipFill>
            <a:blip r:embed="rId4">
              <a:extLst>
                <a:ext uri="{96DAC541-7B7A-43D3-8B79-37D633B846F1}">
                  <asvg:svgBlip xmlns:asvg="http://schemas.microsoft.com/office/drawing/2016/SVG/main" r:embed="rId5"/>
                </a:ext>
              </a:extLst>
            </a:blip>
            <a:stretch>
              <a:fillRect l="-31072" t="0" r="0" b="0"/>
            </a:stretch>
          </a:blipFill>
        </p:spPr>
      </p:sp>
      <p:sp>
        <p:nvSpPr>
          <p:cNvPr name="Freeform 83" id="83"/>
          <p:cNvSpPr/>
          <p:nvPr/>
        </p:nvSpPr>
        <p:spPr>
          <a:xfrm flipH="false" flipV="false" rot="0">
            <a:off x="13674266" y="5701778"/>
            <a:ext cx="185181" cy="817454"/>
          </a:xfrm>
          <a:custGeom>
            <a:avLst/>
            <a:gdLst/>
            <a:ahLst/>
            <a:cxnLst/>
            <a:rect r="r" b="b" t="t" l="l"/>
            <a:pathLst>
              <a:path h="817454" w="185181">
                <a:moveTo>
                  <a:pt x="0" y="0"/>
                </a:moveTo>
                <a:lnTo>
                  <a:pt x="185181" y="0"/>
                </a:lnTo>
                <a:lnTo>
                  <a:pt x="185181" y="817454"/>
                </a:lnTo>
                <a:lnTo>
                  <a:pt x="0" y="817454"/>
                </a:lnTo>
                <a:lnTo>
                  <a:pt x="0" y="0"/>
                </a:lnTo>
                <a:close/>
              </a:path>
            </a:pathLst>
          </a:custGeom>
          <a:blipFill>
            <a:blip r:embed="rId2">
              <a:extLst>
                <a:ext uri="{96DAC541-7B7A-43D3-8B79-37D633B846F1}">
                  <asvg:svgBlip xmlns:asvg="http://schemas.microsoft.com/office/drawing/2016/SVG/main" r:embed="rId3"/>
                </a:ext>
              </a:extLst>
            </a:blip>
            <a:stretch>
              <a:fillRect l="0" t="0" r="-2274" b="-70044"/>
            </a:stretch>
          </a:blipFill>
        </p:spPr>
      </p:sp>
      <p:sp>
        <p:nvSpPr>
          <p:cNvPr name="TextBox 84" id="84"/>
          <p:cNvSpPr txBox="true"/>
          <p:nvPr/>
        </p:nvSpPr>
        <p:spPr>
          <a:xfrm rot="0">
            <a:off x="13392798" y="6139308"/>
            <a:ext cx="2333751"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Kollektif"/>
                <a:ea typeface="Kollektif"/>
                <a:cs typeface="Kollektif"/>
                <a:sym typeface="Kollektif"/>
              </a:rPr>
              <a:t>Secret Key</a:t>
            </a:r>
          </a:p>
        </p:txBody>
      </p:sp>
      <p:grpSp>
        <p:nvGrpSpPr>
          <p:cNvPr name="Group 85" id="85"/>
          <p:cNvGrpSpPr/>
          <p:nvPr/>
        </p:nvGrpSpPr>
        <p:grpSpPr>
          <a:xfrm rot="0">
            <a:off x="4604456" y="4397850"/>
            <a:ext cx="1718305" cy="859153"/>
            <a:chOff x="0" y="0"/>
            <a:chExt cx="406400" cy="203200"/>
          </a:xfrm>
        </p:grpSpPr>
        <p:sp>
          <p:nvSpPr>
            <p:cNvPr name="Freeform 86" id="86"/>
            <p:cNvSpPr/>
            <p:nvPr/>
          </p:nvSpPr>
          <p:spPr>
            <a:xfrm flipH="false" flipV="false" rot="0">
              <a:off x="0" y="0"/>
              <a:ext cx="406400" cy="203200"/>
            </a:xfrm>
            <a:custGeom>
              <a:avLst/>
              <a:gdLst/>
              <a:ahLst/>
              <a:cxnLst/>
              <a:rect r="r" b="b" t="t" l="l"/>
              <a:pathLst>
                <a:path h="203200" w="406400">
                  <a:moveTo>
                    <a:pt x="101600" y="0"/>
                  </a:moveTo>
                  <a:lnTo>
                    <a:pt x="304800" y="0"/>
                  </a:lnTo>
                  <a:cubicBezTo>
                    <a:pt x="360912" y="0"/>
                    <a:pt x="406400" y="45488"/>
                    <a:pt x="406400" y="101600"/>
                  </a:cubicBezTo>
                  <a:lnTo>
                    <a:pt x="406400" y="101600"/>
                  </a:lnTo>
                  <a:cubicBezTo>
                    <a:pt x="406400" y="157712"/>
                    <a:pt x="360912" y="203200"/>
                    <a:pt x="304800" y="203200"/>
                  </a:cubicBezTo>
                  <a:lnTo>
                    <a:pt x="101600" y="203200"/>
                  </a:lnTo>
                  <a:cubicBezTo>
                    <a:pt x="45488" y="203200"/>
                    <a:pt x="0" y="157712"/>
                    <a:pt x="0" y="101600"/>
                  </a:cubicBezTo>
                  <a:lnTo>
                    <a:pt x="0" y="101600"/>
                  </a:lnTo>
                  <a:cubicBezTo>
                    <a:pt x="0" y="45488"/>
                    <a:pt x="45488" y="0"/>
                    <a:pt x="101600" y="0"/>
                  </a:cubicBezTo>
                  <a:close/>
                </a:path>
              </a:pathLst>
            </a:custGeom>
            <a:solidFill>
              <a:srgbClr val="C5E3F2"/>
            </a:solidFill>
          </p:spPr>
        </p:sp>
        <p:sp>
          <p:nvSpPr>
            <p:cNvPr name="TextBox 87" id="87"/>
            <p:cNvSpPr txBox="true"/>
            <p:nvPr/>
          </p:nvSpPr>
          <p:spPr>
            <a:xfrm>
              <a:off x="0" y="-66675"/>
              <a:ext cx="406400" cy="269875"/>
            </a:xfrm>
            <a:prstGeom prst="rect">
              <a:avLst/>
            </a:prstGeom>
          </p:spPr>
          <p:txBody>
            <a:bodyPr anchor="ctr" rtlCol="false" tIns="56570" lIns="56570" bIns="56570" rIns="56570"/>
            <a:lstStyle/>
            <a:p>
              <a:pPr algn="ctr">
                <a:lnSpc>
                  <a:spcPts val="2240"/>
                </a:lnSpc>
              </a:pPr>
              <a:r>
                <a:rPr lang="en-US" sz="1600">
                  <a:solidFill>
                    <a:srgbClr val="000000"/>
                  </a:solidFill>
                  <a:latin typeface="Kollektif Bold"/>
                  <a:ea typeface="Kollektif Bold"/>
                  <a:cs typeface="Kollektif Bold"/>
                  <a:sym typeface="Kollektif Bold"/>
                </a:rPr>
                <a:t>ESP 01S</a:t>
              </a:r>
            </a:p>
          </p:txBody>
        </p:sp>
      </p:grpSp>
      <p:sp>
        <p:nvSpPr>
          <p:cNvPr name="Freeform 88" id="88"/>
          <p:cNvSpPr/>
          <p:nvPr/>
        </p:nvSpPr>
        <p:spPr>
          <a:xfrm flipH="false" flipV="false" rot="0">
            <a:off x="7418959" y="3154884"/>
            <a:ext cx="1017806" cy="221789"/>
          </a:xfrm>
          <a:custGeom>
            <a:avLst/>
            <a:gdLst/>
            <a:ahLst/>
            <a:cxnLst/>
            <a:rect r="r" b="b" t="t" l="l"/>
            <a:pathLst>
              <a:path h="221789" w="1017806">
                <a:moveTo>
                  <a:pt x="0" y="0"/>
                </a:moveTo>
                <a:lnTo>
                  <a:pt x="1017806" y="0"/>
                </a:lnTo>
                <a:lnTo>
                  <a:pt x="1017806" y="221788"/>
                </a:lnTo>
                <a:lnTo>
                  <a:pt x="0" y="221788"/>
                </a:lnTo>
                <a:lnTo>
                  <a:pt x="0" y="0"/>
                </a:lnTo>
                <a:close/>
              </a:path>
            </a:pathLst>
          </a:custGeom>
          <a:blipFill>
            <a:blip r:embed="rId4">
              <a:extLst>
                <a:ext uri="{96DAC541-7B7A-43D3-8B79-37D633B846F1}">
                  <asvg:svgBlip xmlns:asvg="http://schemas.microsoft.com/office/drawing/2016/SVG/main" r:embed="rId5"/>
                </a:ext>
              </a:extLst>
            </a:blip>
            <a:stretch>
              <a:fillRect l="-31072" t="0" r="0" b="0"/>
            </a:stretch>
          </a:blipFill>
        </p:spPr>
      </p:sp>
      <p:sp>
        <p:nvSpPr>
          <p:cNvPr name="AutoShape 89" id="89"/>
          <p:cNvSpPr/>
          <p:nvPr/>
        </p:nvSpPr>
        <p:spPr>
          <a:xfrm>
            <a:off x="5463608" y="3825928"/>
            <a:ext cx="0" cy="571922"/>
          </a:xfrm>
          <a:prstGeom prst="line">
            <a:avLst/>
          </a:prstGeom>
          <a:ln cap="flat" w="38100">
            <a:solidFill>
              <a:srgbClr val="FFFFFF"/>
            </a:solidFill>
            <a:prstDash val="solid"/>
            <a:headEnd type="none" len="sm" w="sm"/>
            <a:tailEnd type="arrow" len="sm" w="med"/>
          </a:ln>
        </p:spPr>
      </p:sp>
      <p:sp>
        <p:nvSpPr>
          <p:cNvPr name="AutoShape 90" id="90"/>
          <p:cNvSpPr/>
          <p:nvPr/>
        </p:nvSpPr>
        <p:spPr>
          <a:xfrm flipH="true">
            <a:off x="4365738" y="3385415"/>
            <a:ext cx="240799" cy="117619"/>
          </a:xfrm>
          <a:prstGeom prst="line">
            <a:avLst/>
          </a:prstGeom>
          <a:ln cap="flat" w="38100">
            <a:solidFill>
              <a:srgbClr val="FFFFFF"/>
            </a:solidFill>
            <a:prstDash val="solid"/>
            <a:headEnd type="none" len="sm" w="sm"/>
            <a:tailEnd type="none" len="sm" w="sm"/>
          </a:ln>
        </p:spPr>
      </p:sp>
      <p:sp>
        <p:nvSpPr>
          <p:cNvPr name="AutoShape 91" id="91"/>
          <p:cNvSpPr/>
          <p:nvPr/>
        </p:nvSpPr>
        <p:spPr>
          <a:xfrm flipV="true">
            <a:off x="6005388" y="3249935"/>
            <a:ext cx="1434431" cy="1147915"/>
          </a:xfrm>
          <a:prstGeom prst="line">
            <a:avLst/>
          </a:prstGeom>
          <a:ln cap="flat" w="38100">
            <a:solidFill>
              <a:srgbClr val="FFFFFF"/>
            </a:solidFill>
            <a:prstDash val="solid"/>
            <a:headEnd type="none" len="sm" w="sm"/>
            <a:tailEnd type="none" len="sm" w="sm"/>
          </a:ln>
        </p:spPr>
      </p:sp>
      <p:sp>
        <p:nvSpPr>
          <p:cNvPr name="AutoShape 92" id="92"/>
          <p:cNvSpPr/>
          <p:nvPr/>
        </p:nvSpPr>
        <p:spPr>
          <a:xfrm flipH="true" flipV="true">
            <a:off x="6005388" y="5257003"/>
            <a:ext cx="1212449" cy="1231557"/>
          </a:xfrm>
          <a:prstGeom prst="line">
            <a:avLst/>
          </a:prstGeom>
          <a:ln cap="flat" w="38100">
            <a:solidFill>
              <a:srgbClr val="FFFFFF"/>
            </a:solidFill>
            <a:prstDash val="solid"/>
            <a:headEnd type="none" len="sm" w="sm"/>
            <a:tailEnd type="none" len="sm" w="sm"/>
          </a:ln>
        </p:spPr>
      </p:sp>
      <p:sp>
        <p:nvSpPr>
          <p:cNvPr name="AutoShape 93" id="93"/>
          <p:cNvSpPr/>
          <p:nvPr/>
        </p:nvSpPr>
        <p:spPr>
          <a:xfrm flipH="true">
            <a:off x="5937823" y="3834083"/>
            <a:ext cx="769875" cy="591172"/>
          </a:xfrm>
          <a:prstGeom prst="line">
            <a:avLst/>
          </a:prstGeom>
          <a:ln cap="flat" w="38100">
            <a:solidFill>
              <a:srgbClr val="FFFFFF"/>
            </a:solidFill>
            <a:prstDash val="solid"/>
            <a:headEnd type="none" len="sm" w="sm"/>
            <a:tailEnd type="triangle" len="med" w="lg"/>
          </a:ln>
        </p:spPr>
      </p:sp>
      <p:sp>
        <p:nvSpPr>
          <p:cNvPr name="AutoShape 94" id="94"/>
          <p:cNvSpPr/>
          <p:nvPr/>
        </p:nvSpPr>
        <p:spPr>
          <a:xfrm flipH="true" flipV="true">
            <a:off x="5992276" y="5207787"/>
            <a:ext cx="701543" cy="746259"/>
          </a:xfrm>
          <a:prstGeom prst="line">
            <a:avLst/>
          </a:prstGeom>
          <a:ln cap="flat" w="38100">
            <a:solidFill>
              <a:srgbClr val="FFFFFF"/>
            </a:solidFill>
            <a:prstDash val="solid"/>
            <a:headEnd type="none" len="sm" w="sm"/>
            <a:tailEnd type="arrow" len="sm" w="med"/>
          </a:ln>
        </p:spPr>
      </p:sp>
      <p:sp>
        <p:nvSpPr>
          <p:cNvPr name="AutoShape 95" id="95"/>
          <p:cNvSpPr/>
          <p:nvPr/>
        </p:nvSpPr>
        <p:spPr>
          <a:xfrm flipH="true" flipV="true">
            <a:off x="14518727" y="3282080"/>
            <a:ext cx="40946" cy="552003"/>
          </a:xfrm>
          <a:prstGeom prst="line">
            <a:avLst/>
          </a:prstGeom>
          <a:ln cap="flat" w="38100">
            <a:solidFill>
              <a:srgbClr val="FFFFFF"/>
            </a:solidFill>
            <a:prstDash val="solid"/>
            <a:headEnd type="arrow" len="sm" w="med"/>
            <a:tailEnd type="arrow" len="sm" w="med"/>
          </a:ln>
        </p:spPr>
      </p:sp>
      <p:sp>
        <p:nvSpPr>
          <p:cNvPr name="AutoShape 96" id="96"/>
          <p:cNvSpPr/>
          <p:nvPr/>
        </p:nvSpPr>
        <p:spPr>
          <a:xfrm>
            <a:off x="6868546" y="8749504"/>
            <a:ext cx="6539495" cy="34765"/>
          </a:xfrm>
          <a:prstGeom prst="line">
            <a:avLst/>
          </a:prstGeom>
          <a:ln cap="flat" w="38100">
            <a:solidFill>
              <a:srgbClr val="FFFFFF"/>
            </a:solidFill>
            <a:prstDash val="solid"/>
            <a:headEnd type="none" len="sm" w="sm"/>
            <a:tailEnd type="arrow" len="sm" w="med"/>
          </a:ln>
        </p:spPr>
      </p:sp>
      <p:sp>
        <p:nvSpPr>
          <p:cNvPr name="AutoShape 97" id="97"/>
          <p:cNvSpPr/>
          <p:nvPr/>
        </p:nvSpPr>
        <p:spPr>
          <a:xfrm flipH="true">
            <a:off x="14518727" y="6561004"/>
            <a:ext cx="0" cy="1078836"/>
          </a:xfrm>
          <a:prstGeom prst="line">
            <a:avLst/>
          </a:prstGeom>
          <a:ln cap="flat" w="38100">
            <a:solidFill>
              <a:srgbClr val="FFFFFF"/>
            </a:solidFill>
            <a:prstDash val="solid"/>
            <a:headEnd type="arrow" len="sm" w="med"/>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8914360">
            <a:off x="9984547" y="-3000392"/>
            <a:ext cx="8093176" cy="5501063"/>
            <a:chOff x="0" y="0"/>
            <a:chExt cx="2131536" cy="1448840"/>
          </a:xfrm>
        </p:grpSpPr>
        <p:sp>
          <p:nvSpPr>
            <p:cNvPr name="Freeform 3" id="3"/>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CBDDEC"/>
            </a:solidFill>
          </p:spPr>
        </p:sp>
        <p:sp>
          <p:nvSpPr>
            <p:cNvPr name="TextBox 4" id="4"/>
            <p:cNvSpPr txBox="true"/>
            <p:nvPr/>
          </p:nvSpPr>
          <p:spPr>
            <a:xfrm>
              <a:off x="0" y="-47625"/>
              <a:ext cx="2131536" cy="14964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8914360">
            <a:off x="10136947" y="-2847992"/>
            <a:ext cx="8093176" cy="5501063"/>
            <a:chOff x="0" y="0"/>
            <a:chExt cx="2131536" cy="1448840"/>
          </a:xfrm>
        </p:grpSpPr>
        <p:sp>
          <p:nvSpPr>
            <p:cNvPr name="Freeform 6" id="6"/>
            <p:cNvSpPr/>
            <p:nvPr/>
          </p:nvSpPr>
          <p:spPr>
            <a:xfrm flipH="false" flipV="false" rot="0">
              <a:off x="0" y="0"/>
              <a:ext cx="2131536" cy="1448840"/>
            </a:xfrm>
            <a:custGeom>
              <a:avLst/>
              <a:gdLst/>
              <a:ahLst/>
              <a:cxnLst/>
              <a:rect r="r" b="b" t="t" l="l"/>
              <a:pathLst>
                <a:path h="1448840" w="2131536">
                  <a:moveTo>
                    <a:pt x="0" y="0"/>
                  </a:moveTo>
                  <a:lnTo>
                    <a:pt x="2131536" y="0"/>
                  </a:lnTo>
                  <a:lnTo>
                    <a:pt x="2131536" y="1448840"/>
                  </a:lnTo>
                  <a:lnTo>
                    <a:pt x="0" y="1448840"/>
                  </a:lnTo>
                  <a:close/>
                </a:path>
              </a:pathLst>
            </a:custGeom>
            <a:solidFill>
              <a:srgbClr val="CBDDEC"/>
            </a:solidFill>
          </p:spPr>
        </p:sp>
        <p:sp>
          <p:nvSpPr>
            <p:cNvPr name="TextBox 7" id="7"/>
            <p:cNvSpPr txBox="true"/>
            <p:nvPr/>
          </p:nvSpPr>
          <p:spPr>
            <a:xfrm>
              <a:off x="0" y="-47625"/>
              <a:ext cx="2131536" cy="149646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321926" y="1346602"/>
            <a:ext cx="11644148" cy="8940398"/>
          </a:xfrm>
          <a:custGeom>
            <a:avLst/>
            <a:gdLst/>
            <a:ahLst/>
            <a:cxnLst/>
            <a:rect r="r" b="b" t="t" l="l"/>
            <a:pathLst>
              <a:path h="8940398" w="11644148">
                <a:moveTo>
                  <a:pt x="0" y="0"/>
                </a:moveTo>
                <a:lnTo>
                  <a:pt x="11644148" y="0"/>
                </a:lnTo>
                <a:lnTo>
                  <a:pt x="11644148" y="8940398"/>
                </a:lnTo>
                <a:lnTo>
                  <a:pt x="0" y="8940398"/>
                </a:lnTo>
                <a:lnTo>
                  <a:pt x="0" y="0"/>
                </a:lnTo>
                <a:close/>
              </a:path>
            </a:pathLst>
          </a:custGeom>
          <a:blipFill>
            <a:blip r:embed="rId2"/>
            <a:stretch>
              <a:fillRect l="0" t="-5251" r="0" b="-5251"/>
            </a:stretch>
          </a:blipFill>
        </p:spPr>
      </p:sp>
      <p:sp>
        <p:nvSpPr>
          <p:cNvPr name="TextBox 9" id="9"/>
          <p:cNvSpPr txBox="true"/>
          <p:nvPr/>
        </p:nvSpPr>
        <p:spPr>
          <a:xfrm rot="0">
            <a:off x="1028700" y="225855"/>
            <a:ext cx="13461788" cy="1120748"/>
          </a:xfrm>
          <a:prstGeom prst="rect">
            <a:avLst/>
          </a:prstGeom>
        </p:spPr>
        <p:txBody>
          <a:bodyPr anchor="t" rtlCol="false" tIns="0" lIns="0" bIns="0" rIns="0">
            <a:spAutoFit/>
          </a:bodyPr>
          <a:lstStyle/>
          <a:p>
            <a:pPr algn="l">
              <a:lnSpc>
                <a:spcPts val="9217"/>
              </a:lnSpc>
            </a:pPr>
            <a:r>
              <a:rPr lang="en-US" sz="6583">
                <a:solidFill>
                  <a:srgbClr val="0B1320"/>
                </a:solidFill>
                <a:latin typeface="League Spartan"/>
                <a:ea typeface="League Spartan"/>
                <a:cs typeface="League Spartan"/>
                <a:sym typeface="League Spartan"/>
              </a:rPr>
              <a:t>Block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DAGOxiSWiBM</dc:identifier>
  <dcterms:modified xsi:type="dcterms:W3CDTF">2011-08-01T06:04:30Z</dcterms:modified>
  <cp:revision>1</cp:revision>
  <dc:title>Copy of Tech wizards</dc:title>
</cp:coreProperties>
</file>